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4204" r:id="rId5"/>
    <p:sldId id="4286" r:id="rId6"/>
    <p:sldId id="4287" r:id="rId7"/>
    <p:sldId id="4289" r:id="rId8"/>
    <p:sldId id="4362" r:id="rId9"/>
    <p:sldId id="4363" r:id="rId10"/>
    <p:sldId id="4368" r:id="rId11"/>
    <p:sldId id="4330" r:id="rId12"/>
    <p:sldId id="4379" r:id="rId13"/>
    <p:sldId id="4372" r:id="rId14"/>
    <p:sldId id="4332" r:id="rId15"/>
    <p:sldId id="4365" r:id="rId16"/>
    <p:sldId id="4366" r:id="rId17"/>
    <p:sldId id="4378" r:id="rId18"/>
    <p:sldId id="4375" r:id="rId19"/>
    <p:sldId id="4377" r:id="rId20"/>
    <p:sldId id="4376" r:id="rId21"/>
    <p:sldId id="4333" r:id="rId22"/>
    <p:sldId id="4367" r:id="rId23"/>
    <p:sldId id="4369" r:id="rId24"/>
    <p:sldId id="4370" r:id="rId25"/>
    <p:sldId id="4371" r:id="rId26"/>
    <p:sldId id="4335" r:id="rId27"/>
    <p:sldId id="4319" r:id="rId28"/>
    <p:sldId id="4374" r:id="rId29"/>
    <p:sldId id="4336" r:id="rId30"/>
    <p:sldId id="4380" r:id="rId31"/>
    <p:sldId id="4381" r:id="rId32"/>
    <p:sldId id="4382" r:id="rId33"/>
    <p:sldId id="4383" r:id="rId34"/>
    <p:sldId id="4384" r:id="rId35"/>
    <p:sldId id="4344" r:id="rId36"/>
    <p:sldId id="4345" r:id="rId37"/>
  </p:sldIdLst>
  <p:sldSz cx="9144000" cy="5143500" type="screen16x9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C2F"/>
    <a:srgbClr val="7E8082"/>
    <a:srgbClr val="231F20"/>
    <a:srgbClr val="CCFF66"/>
    <a:srgbClr val="292E33"/>
    <a:srgbClr val="7E801E"/>
    <a:srgbClr val="5F5F5F"/>
    <a:srgbClr val="FF4C00"/>
    <a:srgbClr val="0A8441"/>
    <a:srgbClr val="7E8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6806" autoAdjust="0"/>
  </p:normalViewPr>
  <p:slideViewPr>
    <p:cSldViewPr snapToGrid="0">
      <p:cViewPr varScale="1">
        <p:scale>
          <a:sx n="50" d="100"/>
          <a:sy n="50" d="100"/>
        </p:scale>
        <p:origin x="1734" y="4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794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6EB814-7F41-4DAA-AFB2-4CE6D428E911}" type="datetimeFigureOut">
              <a:rPr lang="en-US" altLang="en-US"/>
              <a:pPr>
                <a:defRPr/>
              </a:pPr>
              <a:t>4/30/2024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912E361-29E7-4F8C-A2A8-78884CFB3B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322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hangingPunct="1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64F9541-8279-4D02-9244-1B5421F4239B}" type="datetimeFigureOut">
              <a:rPr lang="en-US" altLang="en-US"/>
              <a:pPr>
                <a:defRPr/>
              </a:pPr>
              <a:t>4/30/2024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hangingPunct="1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27E662F-2166-494C-9AED-71C5303BD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2290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596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215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555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82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16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97F7B-6535-ABC7-C18D-E29116354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B7AA7C-0668-1EC0-0B48-769C70BF13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731B39-DD4E-B452-AFEB-A1C321918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CA461-A60F-6573-27EB-3AF272F6F0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7019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7850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55649-5DD9-100F-40E6-F356F6F36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F0F4A8-FAFE-D46C-F7BE-2F5696CF5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1775FC-9648-5B82-0F36-9F3A1DF510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EBF32C-FB3D-14E9-E001-1C4AA1E1E3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991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0981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564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917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7900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83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747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63036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209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9860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3587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904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6995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6216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E662F-2166-494C-9AED-71C5303BD18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78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08626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3933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E662F-2166-494C-9AED-71C5303BD18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73404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9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957B0-0003-4328-815E-2F978E3E7E3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880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1292C-6523-4F58-B54B-6453132FB48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3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599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5495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9523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0559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A5C92-9747-439E-A3EB-9ADFA4D3DC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9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7E662F-2166-494C-9AED-71C5303BD18F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399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uynh\Documents\Powerpoint Presentation\Corporate PPT\Skyjack Corp PPT 2015\Support Contents\SKYJACK MAIN MASTER SLIDE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513" y="3225800"/>
            <a:ext cx="805815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-687388"/>
            <a:ext cx="9144000" cy="548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0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4499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-255588"/>
            <a:ext cx="1825625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37300" y="1261030"/>
            <a:ext cx="7956367" cy="58477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3200" b="0" i="0">
                <a:solidFill>
                  <a:srgbClr val="E63C2F"/>
                </a:solidFill>
                <a:latin typeface="Arial"/>
                <a:cs typeface="Arial"/>
              </a:defRPr>
            </a:lvl1pPr>
            <a:lvl2pPr marL="0" indent="0">
              <a:buNone/>
              <a:defRPr sz="2000" b="0"/>
            </a:lvl2pPr>
            <a:lvl3pPr marL="0" indent="0">
              <a:buNone/>
              <a:defRPr sz="1400" b="1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5001" y="1718231"/>
            <a:ext cx="7963568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400" b="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0" indent="0">
              <a:buNone/>
              <a:defRPr sz="2000" b="0"/>
            </a:lvl2pPr>
            <a:lvl3pPr marL="0" indent="0">
              <a:buNone/>
              <a:defRPr sz="1400" b="1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35001" y="2085705"/>
            <a:ext cx="7963568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buNone/>
              <a:defRPr sz="2000" b="0"/>
            </a:lvl2pPr>
            <a:lvl3pPr marL="0" indent="0">
              <a:buNone/>
              <a:defRPr sz="1400" b="1"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3377197" y="2653826"/>
            <a:ext cx="5213350" cy="181094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5200" y="4857750"/>
            <a:ext cx="2133600" cy="171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 marL="1828800" indent="0">
              <a:buNone/>
              <a:defRPr sz="9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49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-255588"/>
            <a:ext cx="1825625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84201" y="1110917"/>
            <a:ext cx="7941732" cy="400050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>
              <a:defRPr sz="2400" b="0" i="0">
                <a:solidFill>
                  <a:srgbClr val="E63C2F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5200" y="4857750"/>
            <a:ext cx="2133600" cy="171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 marL="1828800" indent="0">
              <a:buNone/>
              <a:defRPr sz="9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584200" y="1680130"/>
            <a:ext cx="7941733" cy="24291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7E8083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584200" y="1917621"/>
            <a:ext cx="7941733" cy="10287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4C00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FF4C00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FF4C00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FF4C00"/>
              </a:buClr>
              <a:buFont typeface="Wingdings" pitchFamily="2" charset="2"/>
              <a:buChar char="§"/>
              <a:defRPr sz="1000"/>
            </a:lvl4pPr>
            <a:lvl5pPr marL="2057400" indent="-228600">
              <a:buClr>
                <a:srgbClr val="FF4C00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0"/>
          </p:nvPr>
        </p:nvSpPr>
        <p:spPr>
          <a:xfrm>
            <a:off x="584200" y="2946321"/>
            <a:ext cx="7941733" cy="24003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 baseline="0">
                <a:solidFill>
                  <a:srgbClr val="7E8083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1"/>
          </p:nvPr>
        </p:nvSpPr>
        <p:spPr>
          <a:xfrm>
            <a:off x="584198" y="3186351"/>
            <a:ext cx="7946136" cy="128048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4C00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FF4C00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FF4C00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FF4C00"/>
              </a:buClr>
              <a:buFont typeface="Wingdings" pitchFamily="2" charset="2"/>
              <a:buChar char="§"/>
              <a:defRPr sz="1000"/>
            </a:lvl4pPr>
            <a:lvl5pPr marL="2057400" indent="-228600">
              <a:buClr>
                <a:srgbClr val="FF4C00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72835" y="174975"/>
            <a:ext cx="2186154" cy="496961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8030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-255588"/>
            <a:ext cx="1825625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85216" y="1113804"/>
            <a:ext cx="7946136" cy="400050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>
              <a:defRPr sz="2400" b="0" i="0">
                <a:solidFill>
                  <a:srgbClr val="E63C2F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585216" y="1683018"/>
            <a:ext cx="7946136" cy="24291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0" i="0">
                <a:solidFill>
                  <a:srgbClr val="7E8083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585215" y="1923048"/>
            <a:ext cx="7946136" cy="163654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63C2F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E63C2F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E63C2F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E63C2F"/>
              </a:buClr>
              <a:buFont typeface="Wingdings" pitchFamily="2" charset="2"/>
              <a:buChar char="§"/>
              <a:defRPr sz="1000"/>
            </a:lvl4pPr>
            <a:lvl5pPr marL="2057400" indent="-228600">
              <a:buClr>
                <a:srgbClr val="FF4C00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7942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-255588"/>
            <a:ext cx="1825625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217" y="1567602"/>
            <a:ext cx="3945913" cy="369332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>
              <a:buNone/>
              <a:defRPr sz="1800" b="0">
                <a:solidFill>
                  <a:srgbClr val="7E8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217" y="1923048"/>
            <a:ext cx="3944789" cy="246135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63C2F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E63C2F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E63C2F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E63C2F"/>
              </a:buClr>
              <a:buFont typeface="Wingdings" pitchFamily="2" charset="2"/>
              <a:buChar char="§"/>
              <a:defRPr sz="10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5099" y="1567602"/>
            <a:ext cx="3941064" cy="369332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>
              <a:buNone/>
              <a:defRPr sz="1800" b="0">
                <a:solidFill>
                  <a:srgbClr val="7E8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5099" y="1923049"/>
            <a:ext cx="3941064" cy="246201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63C2F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E63C2F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E63C2F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E63C2F"/>
              </a:buClr>
              <a:buFont typeface="Wingdings" pitchFamily="2" charset="2"/>
              <a:buChar char="§"/>
              <a:defRPr sz="10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85216" y="1113804"/>
            <a:ext cx="7946136" cy="400050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>
              <a:defRPr sz="2400" b="0" i="0">
                <a:solidFill>
                  <a:srgbClr val="E63C2F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5200" y="4857750"/>
            <a:ext cx="2133600" cy="171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 marL="1828800" indent="0">
              <a:buNone/>
              <a:defRPr sz="9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72835" y="174975"/>
            <a:ext cx="2186154" cy="496961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6239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-255588"/>
            <a:ext cx="1825625" cy="10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84201" y="1110917"/>
            <a:ext cx="7941732" cy="400050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>
              <a:defRPr sz="2400" b="0" i="0">
                <a:solidFill>
                  <a:srgbClr val="E63C2F"/>
                </a:solidFill>
                <a:latin typeface="Arial"/>
                <a:cs typeface="Arial"/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584200" y="1677591"/>
            <a:ext cx="7941733" cy="137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63C2F"/>
              </a:buClr>
              <a:buFont typeface="Wingdings" pitchFamily="2" charset="2"/>
              <a:buChar char="§"/>
              <a:defRPr sz="1600"/>
            </a:lvl1pPr>
            <a:lvl2pPr marL="742950" indent="-285750">
              <a:buClr>
                <a:srgbClr val="E63C2F"/>
              </a:buClr>
              <a:buFont typeface="Wingdings" pitchFamily="2" charset="2"/>
              <a:buChar char="§"/>
              <a:defRPr sz="1400"/>
            </a:lvl2pPr>
            <a:lvl3pPr marL="1143000" indent="-228600">
              <a:buClr>
                <a:srgbClr val="E63C2F"/>
              </a:buClr>
              <a:buFont typeface="Wingdings" pitchFamily="2" charset="2"/>
              <a:buChar char="§"/>
              <a:defRPr sz="1200"/>
            </a:lvl3pPr>
            <a:lvl4pPr marL="1600200" indent="-228600">
              <a:buClr>
                <a:srgbClr val="E63C2F"/>
              </a:buClr>
              <a:buFont typeface="Wingdings" pitchFamily="2" charset="2"/>
              <a:buChar char="§"/>
              <a:defRPr sz="1000"/>
            </a:lvl4pPr>
            <a:lvl5pPr marL="2057400" indent="-228600">
              <a:buClr>
                <a:srgbClr val="FF4C00"/>
              </a:buClr>
              <a:buFont typeface="Wingdings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79098" y="87487"/>
            <a:ext cx="2186154" cy="496961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0786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10200" y="2038350"/>
            <a:ext cx="3450864" cy="26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597821"/>
            <a:ext cx="4953000" cy="46478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aseline="0">
                <a:solidFill>
                  <a:srgbClr val="E63C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571750"/>
            <a:ext cx="17526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7E808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DC10B0D-13FB-49E6-AB22-9EA691595B2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105151"/>
            <a:ext cx="1752600" cy="3579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600">
                <a:solidFill>
                  <a:srgbClr val="7E8082"/>
                </a:solidFill>
                <a:latin typeface="+mj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10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656"/>
          <a:stretch>
            <a:fillRect/>
          </a:stretch>
        </p:blipFill>
        <p:spPr bwMode="auto">
          <a:xfrm>
            <a:off x="-76200" y="0"/>
            <a:ext cx="5486401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355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1493" y="1356051"/>
            <a:ext cx="4494652" cy="3463990"/>
          </a:xfrm>
          <a:prstGeom prst="rect">
            <a:avLst/>
          </a:prstGeom>
          <a:blipFill dpi="0" rotWithShape="1">
            <a:blip r:embed="rId2" cstate="screen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60520" y="2697480"/>
            <a:ext cx="4471416" cy="786384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4800" b="1">
                <a:solidFill>
                  <a:srgbClr val="E63C2F"/>
                </a:solidFill>
              </a:defRPr>
            </a:lvl1pPr>
            <a:lvl2pPr marL="457178" indent="0">
              <a:buFontTx/>
              <a:buNone/>
              <a:defRPr/>
            </a:lvl2pPr>
            <a:lvl3pPr marL="914355" indent="0">
              <a:buFontTx/>
              <a:buNone/>
              <a:defRPr/>
            </a:lvl3pPr>
            <a:lvl4pPr marL="1371532" indent="0">
              <a:buFontTx/>
              <a:buNone/>
              <a:defRPr/>
            </a:lvl4pPr>
            <a:lvl5pPr marL="1828709" indent="0">
              <a:buFontTx/>
              <a:buNone/>
              <a:defRPr/>
            </a:lvl5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39325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63CA2-FB12-4A01-92A6-5CE70ED105CD}" type="datetimeFigureOut">
              <a:rPr lang="en-US" smtClean="0"/>
              <a:t>4/30/2024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71324-DEF5-4AD9-9E28-D59CA882A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8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8" r:id="rId7"/>
    <p:sldLayoutId id="2147484273" r:id="rId8"/>
    <p:sldLayoutId id="2147484274" r:id="rId9"/>
    <p:sldLayoutId id="2147484276" r:id="rId1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bg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86781-F46F-4E85-B772-2FE2F7200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054" y="1868742"/>
            <a:ext cx="4305586" cy="509141"/>
          </a:xfrm>
        </p:spPr>
        <p:txBody>
          <a:bodyPr>
            <a:normAutofit/>
          </a:bodyPr>
          <a:lstStyle/>
          <a:p>
            <a:r>
              <a:rPr lang="en-US" sz="2400" b="0" dirty="0"/>
              <a:t>E-Boom Introduction</a:t>
            </a:r>
          </a:p>
        </p:txBody>
      </p:sp>
      <p:sp>
        <p:nvSpPr>
          <p:cNvPr id="6" name="Rectangle 5"/>
          <p:cNvSpPr/>
          <p:nvPr/>
        </p:nvSpPr>
        <p:spPr>
          <a:xfrm flipH="1">
            <a:off x="815054" y="2421986"/>
            <a:ext cx="3267986" cy="830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133" dirty="0">
                <a:solidFill>
                  <a:srgbClr val="7E808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Mark Trowman</a:t>
            </a:r>
            <a:br>
              <a:rPr lang="en-US" sz="2133" dirty="0">
                <a:solidFill>
                  <a:srgbClr val="7E808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1600" i="1" dirty="0">
                <a:solidFill>
                  <a:srgbClr val="7E808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Product Development Manager EMEA</a:t>
            </a:r>
            <a:endParaRPr lang="en-US" sz="2133" dirty="0">
              <a:solidFill>
                <a:srgbClr val="7E808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654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303807" y="1432113"/>
            <a:ext cx="5149954" cy="21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 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The drive system uses a high-performance AC induction traction motor and AC pump motor system to </a:t>
            </a:r>
            <a:r>
              <a:rPr lang="en-US" sz="2000" dirty="0" err="1"/>
              <a:t>optimise</a:t>
            </a:r>
            <a:r>
              <a:rPr lang="en-US" sz="2000" dirty="0"/>
              <a:t> current torque, power and speed</a:t>
            </a:r>
            <a:r>
              <a:rPr lang="en-US" sz="2000" dirty="0" smtClean="0"/>
              <a:t>.</a:t>
            </a:r>
            <a:r>
              <a:rPr lang="en-US" sz="2000" kern="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20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machine with wheels and a red container&#10;&#10;Description automatically generated">
            <a:extLst>
              <a:ext uri="{FF2B5EF4-FFF2-40B4-BE49-F238E27FC236}">
                <a16:creationId xmlns:a16="http://schemas.microsoft.com/office/drawing/2014/main" id="{FB3C65EC-6839-AC0C-D3DB-7366D257D8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r="14148"/>
          <a:stretch/>
        </p:blipFill>
        <p:spPr>
          <a:xfrm rot="16200000">
            <a:off x="60071" y="920764"/>
            <a:ext cx="4204464" cy="386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858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061633" y="947001"/>
            <a:ext cx="5839682" cy="329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An oscillating steer axle works in conjunction with the drive system to keep all four </a:t>
            </a:r>
            <a:r>
              <a:rPr lang="en-US" sz="2000" dirty="0" smtClean="0"/>
              <a:t>tires </a:t>
            </a:r>
            <a:r>
              <a:rPr lang="en-US" sz="2000" dirty="0"/>
              <a:t>in contact with the ground, even in the roughest of terrains.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/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 Improved traction provides a noticeably smoother ride and consistent multi-function capability delivers a superior operator experience.</a:t>
            </a:r>
            <a:r>
              <a:rPr lang="en-US" sz="2400" kern="100" dirty="0">
                <a:solidFill>
                  <a:srgbClr val="E63C2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3" name="Picture 2" descr="A close up of a machine&#10;&#10;Description automatically generated">
            <a:extLst>
              <a:ext uri="{FF2B5EF4-FFF2-40B4-BE49-F238E27FC236}">
                <a16:creationId xmlns:a16="http://schemas.microsoft.com/office/drawing/2014/main" id="{9FA96767-71A9-B25A-96CA-E9BA7FE01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3585"/>
          <a:stretch/>
        </p:blipFill>
        <p:spPr>
          <a:xfrm>
            <a:off x="3473040" y="0"/>
            <a:ext cx="5670960" cy="360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84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61C159-BE02-D4BD-37F0-1D8618F9C1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4"/>
          <a:stretch/>
        </p:blipFill>
        <p:spPr>
          <a:xfrm>
            <a:off x="4107051" y="645999"/>
            <a:ext cx="5036950" cy="29950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875655" y="1020960"/>
            <a:ext cx="5669531" cy="3237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 err="1"/>
              <a:t>Skyjack’s</a:t>
            </a:r>
            <a:r>
              <a:rPr lang="en-US" sz="2000" dirty="0"/>
              <a:t> SJ45 AJE+ and SJ60 AJE+ have been designed to meet true job site performance expectations, whether it be navigating various rough terrain conditions or platform capacities.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kern="100" dirty="0">
              <a:solidFill>
                <a:srgbClr val="E63C2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Strategic placement of motors, batteries and </a:t>
            </a:r>
            <a:r>
              <a:rPr lang="en-US" sz="2000" kern="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controllers allow </a:t>
            </a: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accessibility and protection of parts.</a:t>
            </a:r>
            <a:endParaRPr lang="en-US" sz="24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078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098735" y="681135"/>
            <a:ext cx="5711069" cy="477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Operator controlled locking rear</a:t>
            </a:r>
            <a:br>
              <a:rPr lang="en-US" sz="2000" dirty="0"/>
            </a:br>
            <a:r>
              <a:rPr lang="en-US" sz="2000" dirty="0"/>
              <a:t>differential and limited slip front</a:t>
            </a:r>
            <a:br>
              <a:rPr lang="en-US" sz="2000" dirty="0"/>
            </a:br>
            <a:r>
              <a:rPr lang="en-US" sz="2000" dirty="0"/>
              <a:t>differential.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Drivable at full height. 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48V system.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23A automatic battery charger with battery condition indicator.</a:t>
            </a:r>
          </a:p>
          <a:p>
            <a:pPr marL="2171700" lvl="4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Charges to full in &lt;15 </a:t>
            </a:r>
            <a:r>
              <a:rPr lang="en-US" sz="1600" dirty="0" err="1"/>
              <a:t>hrs</a:t>
            </a:r>
            <a:r>
              <a:rPr lang="en-US" sz="1600" dirty="0"/>
              <a:t> on 110V.</a:t>
            </a:r>
          </a:p>
          <a:p>
            <a:pPr marL="2171700" lvl="4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“Bulk” Charge, 20-80% &lt;9 </a:t>
            </a:r>
            <a:r>
              <a:rPr lang="en-US" sz="1600" dirty="0" err="1"/>
              <a:t>hrs</a:t>
            </a:r>
            <a:r>
              <a:rPr lang="en-US" sz="1600" dirty="0"/>
              <a:t> on 110V.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415 Ah AGM batteries.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Regenerative braking.</a:t>
            </a:r>
          </a:p>
          <a:p>
            <a:pPr marL="1714500" marR="0" lvl="3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kern="100" dirty="0">
              <a:solidFill>
                <a:srgbClr val="E63C2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The inside of a machine&#10;&#10;Description automatically generated">
            <a:extLst>
              <a:ext uri="{FF2B5EF4-FFF2-40B4-BE49-F238E27FC236}">
                <a16:creationId xmlns:a16="http://schemas.microsoft.com/office/drawing/2014/main" id="{8C88EA76-1302-6962-7023-871AACD09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738" y="1074061"/>
            <a:ext cx="4448727" cy="333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38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07388-FA43-0839-7BD4-1728DD793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2398EA-653D-A45E-C133-0B14C5246F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4"/>
          <a:stretch/>
        </p:blipFill>
        <p:spPr>
          <a:xfrm>
            <a:off x="4107051" y="645999"/>
            <a:ext cx="5036950" cy="29950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623F0A4-0B70-1D7E-3FBB-F1150C4D5DB0}"/>
              </a:ext>
            </a:extLst>
          </p:cNvPr>
          <p:cNvSpPr/>
          <p:nvPr/>
        </p:nvSpPr>
        <p:spPr>
          <a:xfrm>
            <a:off x="-983231" y="1072493"/>
            <a:ext cx="5669531" cy="2998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Zero emissions.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/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Indoor and outdoor use.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/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Work all day or night.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/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Emission restricted areas.</a:t>
            </a:r>
          </a:p>
        </p:txBody>
      </p:sp>
    </p:spTree>
    <p:extLst>
      <p:ext uri="{BB962C8B-B14F-4D97-AF65-F5344CB8AC3E}">
        <p14:creationId xmlns:p14="http://schemas.microsoft.com/office/powerpoint/2010/main" val="1588129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Machine Performance</a:t>
            </a:r>
          </a:p>
        </p:txBody>
      </p:sp>
    </p:spTree>
    <p:extLst>
      <p:ext uri="{BB962C8B-B14F-4D97-AF65-F5344CB8AC3E}">
        <p14:creationId xmlns:p14="http://schemas.microsoft.com/office/powerpoint/2010/main" val="4209932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16EE2-2E87-77A4-D827-C73A5A8F0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5D22C3-B314-0DBE-3652-4F17DC1764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12540" b="1534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08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34965-98BA-9104-22D5-71B05BE97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E63C2F"/>
                </a:solidFill>
              </a:rPr>
              <a:t>Duty Cycle and Efficiency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AC5D59-0478-D6D3-5959-4E5899E00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215" y="1821144"/>
            <a:ext cx="8424314" cy="1636544"/>
          </a:xfrm>
        </p:spPr>
        <p:txBody>
          <a:bodyPr/>
          <a:lstStyle/>
          <a:p>
            <a:r>
              <a:rPr lang="en-US" dirty="0"/>
              <a:t>Exceptional duty cycle, providing a competitive edge without sacrificing performance.</a:t>
            </a:r>
          </a:p>
          <a:p>
            <a:r>
              <a:rPr lang="en-US" dirty="0"/>
              <a:t>Capable of supporting more than a typical full day’s use of machine.</a:t>
            </a:r>
          </a:p>
          <a:p>
            <a:r>
              <a:rPr lang="en-US" dirty="0"/>
              <a:t>Reserve </a:t>
            </a:r>
            <a:r>
              <a:rPr lang="en-US" dirty="0" smtClean="0"/>
              <a:t>operation:</a:t>
            </a:r>
            <a:endParaRPr lang="en-US" dirty="0"/>
          </a:p>
          <a:p>
            <a:pPr lvl="1"/>
            <a:r>
              <a:rPr lang="en-US" dirty="0"/>
              <a:t>35% low level warning with no impact on working performance</a:t>
            </a:r>
          </a:p>
          <a:p>
            <a:pPr lvl="1"/>
            <a:r>
              <a:rPr lang="en-US" dirty="0"/>
              <a:t>20% limp mode with battery protection and greater than 1 hours stowed drive time (at 3.2km/h) to allow travel charging point.</a:t>
            </a:r>
          </a:p>
          <a:p>
            <a:endParaRPr lang="en-US" dirty="0"/>
          </a:p>
          <a:p>
            <a:r>
              <a:rPr lang="en-US" dirty="0"/>
              <a:t>Unlike some other manufacturers Skyjack have maintained or </a:t>
            </a:r>
            <a:r>
              <a:rPr lang="en-US" dirty="0" smtClean="0"/>
              <a:t>improved:</a:t>
            </a:r>
            <a:endParaRPr lang="en-US" dirty="0"/>
          </a:p>
          <a:p>
            <a:pPr lvl="1"/>
            <a:r>
              <a:rPr lang="en-US" dirty="0"/>
              <a:t>Improved drive performance - </a:t>
            </a:r>
            <a:r>
              <a:rPr lang="en-US" sz="1400" dirty="0" err="1"/>
              <a:t>optimised</a:t>
            </a:r>
            <a:r>
              <a:rPr lang="en-US" sz="1400" dirty="0"/>
              <a:t> current torque, power and speed.</a:t>
            </a:r>
            <a:r>
              <a:rPr lang="en-US" sz="1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  <a:p>
            <a:pPr lvl="1"/>
            <a:r>
              <a:rPr lang="en-US" dirty="0"/>
              <a:t>Indoor and outdoor use.</a:t>
            </a:r>
          </a:p>
          <a:p>
            <a:pPr lvl="1"/>
            <a:r>
              <a:rPr lang="en-US" dirty="0"/>
              <a:t>Up to 454 kg platform capacities with same reach envelope as previous models.</a:t>
            </a:r>
          </a:p>
        </p:txBody>
      </p:sp>
    </p:spTree>
    <p:extLst>
      <p:ext uri="{BB962C8B-B14F-4D97-AF65-F5344CB8AC3E}">
        <p14:creationId xmlns:p14="http://schemas.microsoft.com/office/powerpoint/2010/main" val="3555216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High Capacity</a:t>
            </a:r>
          </a:p>
        </p:txBody>
      </p:sp>
    </p:spTree>
    <p:extLst>
      <p:ext uri="{BB962C8B-B14F-4D97-AF65-F5344CB8AC3E}">
        <p14:creationId xmlns:p14="http://schemas.microsoft.com/office/powerpoint/2010/main" val="2227316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C95D6C-29CA-F69D-7810-559185A73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154" y="686969"/>
            <a:ext cx="3290105" cy="22591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954925-0D9B-2BA7-4859-951822D98B70}"/>
              </a:ext>
            </a:extLst>
          </p:cNvPr>
          <p:cNvSpPr txBox="1"/>
          <p:nvPr/>
        </p:nvSpPr>
        <p:spPr>
          <a:xfrm>
            <a:off x="1244106" y="3608535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Increases productivity.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Integrated with load sensing.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Lights on control box indicate zone, based on weight and position.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4E8E07-E7CF-2F1A-E351-0CD09DBC5C52}"/>
              </a:ext>
            </a:extLst>
          </p:cNvPr>
          <p:cNvSpPr txBox="1"/>
          <p:nvPr/>
        </p:nvSpPr>
        <p:spPr>
          <a:xfrm>
            <a:off x="1244106" y="3043784"/>
            <a:ext cx="6783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Capacities up to 454 kg (1000 </a:t>
            </a:r>
            <a:r>
              <a:rPr lang="en-US" dirty="0" err="1"/>
              <a:t>lbs</a:t>
            </a:r>
            <a:r>
              <a:rPr lang="en-US" dirty="0"/>
              <a:t>) and 3 persons in the platform.</a:t>
            </a:r>
          </a:p>
        </p:txBody>
      </p:sp>
    </p:spTree>
    <p:extLst>
      <p:ext uri="{BB962C8B-B14F-4D97-AF65-F5344CB8AC3E}">
        <p14:creationId xmlns:p14="http://schemas.microsoft.com/office/powerpoint/2010/main" val="3535832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C450F9-3FF5-A49E-2095-3A12E30ED51B}"/>
              </a:ext>
            </a:extLst>
          </p:cNvPr>
          <p:cNvSpPr txBox="1"/>
          <p:nvPr/>
        </p:nvSpPr>
        <p:spPr>
          <a:xfrm>
            <a:off x="1793080" y="2278098"/>
            <a:ext cx="539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4" name="Picture 3" descr="A machine with a crane&#10;&#10;Description automatically generated">
            <a:extLst>
              <a:ext uri="{FF2B5EF4-FFF2-40B4-BE49-F238E27FC236}">
                <a16:creationId xmlns:a16="http://schemas.microsoft.com/office/drawing/2014/main" id="{C2778E83-6CB4-8BC6-222B-5C4A3E8CE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" t="9333" r="5368"/>
          <a:stretch/>
        </p:blipFill>
        <p:spPr>
          <a:xfrm>
            <a:off x="266700" y="151870"/>
            <a:ext cx="8385709" cy="46634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EBE2CC-A0EA-F6FD-3499-B30A0969E8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4480" y="1471190"/>
            <a:ext cx="6209520" cy="367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8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Controls</a:t>
            </a:r>
          </a:p>
        </p:txBody>
      </p:sp>
    </p:spTree>
    <p:extLst>
      <p:ext uri="{BB962C8B-B14F-4D97-AF65-F5344CB8AC3E}">
        <p14:creationId xmlns:p14="http://schemas.microsoft.com/office/powerpoint/2010/main" val="3752120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35D82-1C97-8F18-7BBE-F3979A9C0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E63C2F"/>
                </a:solidFill>
              </a:rPr>
              <a:t>Upper control box</a:t>
            </a:r>
          </a:p>
        </p:txBody>
      </p:sp>
      <p:pic>
        <p:nvPicPr>
          <p:cNvPr id="8" name="Picture 7" descr="A control panel of a forklift&#10;&#10;Description automatically generated">
            <a:extLst>
              <a:ext uri="{FF2B5EF4-FFF2-40B4-BE49-F238E27FC236}">
                <a16:creationId xmlns:a16="http://schemas.microsoft.com/office/drawing/2014/main" id="{2C55B95C-70B0-8F03-4EED-715CE58B27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0" t="24583" r="6600" b="15345"/>
          <a:stretch/>
        </p:blipFill>
        <p:spPr>
          <a:xfrm>
            <a:off x="5489224" y="3152634"/>
            <a:ext cx="3456883" cy="1882882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14E83-AB22-3026-18AD-FA4DF1D0C3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216" y="1657371"/>
            <a:ext cx="7946136" cy="3214780"/>
          </a:xfrm>
        </p:spPr>
        <p:txBody>
          <a:bodyPr/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S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hares a similar layout with IC machines.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Engine, Fuel and Glow Plug lights are replaced with a Battery Status Indicator </a:t>
            </a:r>
            <a:r>
              <a:rPr lang="en-US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light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100% to 35% - solid light is green, unrestricted operation.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34%  to 20% - low pulse light is amber, unrestricted operation.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19% to 0% - fast pulse light is red, buzzer sounds for 1 second every 5 seconds, limited operation (no lifting, drive speed limited to 3.2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km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).</a:t>
            </a: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143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Following switches are </a:t>
            </a:r>
            <a:r>
              <a:rPr lang="en-US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removed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Engine start/on/off.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Low/high throttle engine speed.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Optional generator.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914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35D82-1C97-8F18-7BBE-F3979A9C0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E63C2F"/>
                </a:solidFill>
              </a:rPr>
              <a:t>Lower control box</a:t>
            </a:r>
          </a:p>
        </p:txBody>
      </p:sp>
      <p:pic>
        <p:nvPicPr>
          <p:cNvPr id="7" name="Picture 6" descr="A close-up of a machine&#10;&#10;Description automatically generated">
            <a:extLst>
              <a:ext uri="{FF2B5EF4-FFF2-40B4-BE49-F238E27FC236}">
                <a16:creationId xmlns:a16="http://schemas.microsoft.com/office/drawing/2014/main" id="{5C6278E1-D40A-6E14-D645-976BE208C5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9" r="16256" b="47169"/>
          <a:stretch/>
        </p:blipFill>
        <p:spPr>
          <a:xfrm>
            <a:off x="5554639" y="2789765"/>
            <a:ext cx="3399949" cy="194600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7D604E-96AF-588F-B25E-64F4AF83A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216" y="1657371"/>
            <a:ext cx="7946136" cy="3214780"/>
          </a:xfrm>
        </p:spPr>
        <p:txBody>
          <a:bodyPr/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Updated to accommodate engine power source </a:t>
            </a:r>
            <a:r>
              <a:rPr lang="en-US" sz="20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change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Hour meter has been replaced with new display</a:t>
            </a:r>
            <a:b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that shows machine hours, state of charge and</a:t>
            </a:r>
            <a:b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fault codes.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Engine, glow plug, water in fuel and  fuel lights</a:t>
            </a:r>
            <a:b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removed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Start/function enable/emergency power switch</a:t>
            </a:r>
            <a:b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separated in to two separate </a:t>
            </a:r>
            <a:r>
              <a:rPr lang="en-US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switches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start/enable and emergency power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Electric brake release switch added, replacing </a:t>
            </a:r>
            <a:b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hydraulic release system.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1486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Low Operating Costs</a:t>
            </a:r>
          </a:p>
        </p:txBody>
      </p:sp>
    </p:spTree>
    <p:extLst>
      <p:ext uri="{BB962C8B-B14F-4D97-AF65-F5344CB8AC3E}">
        <p14:creationId xmlns:p14="http://schemas.microsoft.com/office/powerpoint/2010/main" val="3507486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on a lift in a warehouse&#10;&#10;Description automatically generated">
            <a:extLst>
              <a:ext uri="{FF2B5EF4-FFF2-40B4-BE49-F238E27FC236}">
                <a16:creationId xmlns:a16="http://schemas.microsoft.com/office/drawing/2014/main" id="{67AA6D08-74D1-0E86-062A-1696934460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2" r="20020" b="11112"/>
          <a:stretch/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A79ED0-6EBF-9665-818B-7BF467DD046C}"/>
              </a:ext>
            </a:extLst>
          </p:cNvPr>
          <p:cNvSpPr txBox="1">
            <a:spLocks/>
          </p:cNvSpPr>
          <p:nvPr/>
        </p:nvSpPr>
        <p:spPr>
          <a:xfrm>
            <a:off x="0" y="1030981"/>
            <a:ext cx="8164116" cy="328850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  <a:defRPr/>
            </a:pPr>
            <a:r>
              <a:rPr lang="en-US" sz="2000" dirty="0" err="1"/>
              <a:t>Skyjack’s</a:t>
            </a:r>
            <a:r>
              <a:rPr lang="en-US" sz="2000" dirty="0"/>
              <a:t> electric booms provide</a:t>
            </a:r>
          </a:p>
          <a:p>
            <a:pPr marL="457200" lvl="1" indent="0">
              <a:buNone/>
              <a:defRPr/>
            </a:pPr>
            <a:r>
              <a:rPr lang="en-US" sz="2000" dirty="0"/>
              <a:t>additional low lifetime ownership</a:t>
            </a:r>
          </a:p>
          <a:p>
            <a:pPr marL="457200" lvl="1" indent="0">
              <a:buNone/>
              <a:defRPr/>
            </a:pPr>
            <a:r>
              <a:rPr lang="en-US" sz="2000" dirty="0"/>
              <a:t>and running </a:t>
            </a:r>
            <a:r>
              <a:rPr lang="en-US" sz="2000" dirty="0" smtClean="0"/>
              <a:t>costs</a:t>
            </a:r>
            <a:endParaRPr lang="en-US" sz="2000" dirty="0"/>
          </a:p>
          <a:p>
            <a:pPr marL="457200" lvl="1" indent="0">
              <a:buNone/>
              <a:defRPr/>
            </a:pPr>
            <a:endParaRPr lang="en-US" sz="2000" dirty="0"/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Efficient maintenance free AGM batteries. 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No engine maintenance </a:t>
            </a:r>
            <a:r>
              <a:rPr lang="en-US" sz="2000" dirty="0" smtClean="0"/>
              <a:t>requirements</a:t>
            </a:r>
            <a:endParaRPr lang="en-US" sz="2000" dirty="0"/>
          </a:p>
          <a:p>
            <a:pPr lvl="2">
              <a:buFont typeface="Wingdings" panose="05000000000000000000" pitchFamily="2" charset="2"/>
              <a:buChar char="§"/>
              <a:defRPr/>
            </a:pPr>
            <a:r>
              <a:rPr lang="en-US" dirty="0"/>
              <a:t>No fuel liquid fuel systems, filters, </a:t>
            </a:r>
            <a:br>
              <a:rPr lang="en-US" dirty="0"/>
            </a:br>
            <a:r>
              <a:rPr lang="en-US" dirty="0"/>
              <a:t>emission control costs. 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Much easier for customers to use. 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Straightforward to maintain, </a:t>
            </a:r>
            <a:r>
              <a:rPr lang="en-US" sz="2000" dirty="0" smtClean="0"/>
              <a:t>service</a:t>
            </a:r>
            <a:endParaRPr lang="en-US" sz="2000" dirty="0"/>
          </a:p>
          <a:p>
            <a:pPr lvl="2">
              <a:buFont typeface="Wingdings" panose="05000000000000000000" pitchFamily="2" charset="2"/>
              <a:buChar char="§"/>
              <a:defRPr/>
            </a:pPr>
            <a:r>
              <a:rPr lang="en-US" dirty="0"/>
              <a:t>Less mechanic time.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3198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on a lift&#10;&#10;Description automatically generated">
            <a:extLst>
              <a:ext uri="{FF2B5EF4-FFF2-40B4-BE49-F238E27FC236}">
                <a16:creationId xmlns:a16="http://schemas.microsoft.com/office/drawing/2014/main" id="{E5EB4F6E-3A76-B57D-6B31-56DCDB8C94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3" b="1185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A79ED0-6EBF-9665-818B-7BF467DD046C}"/>
              </a:ext>
            </a:extLst>
          </p:cNvPr>
          <p:cNvSpPr txBox="1">
            <a:spLocks/>
          </p:cNvSpPr>
          <p:nvPr/>
        </p:nvSpPr>
        <p:spPr>
          <a:xfrm>
            <a:off x="0" y="1519253"/>
            <a:ext cx="8164116" cy="328850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Arial" pitchFamily="34" charset="0"/>
                <a:ea typeface="Arial" charset="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  <a:defRPr/>
            </a:pPr>
            <a:r>
              <a:rPr lang="en-US" sz="2000" dirty="0"/>
              <a:t>Skyjack’s electric booms provide additional low </a:t>
            </a:r>
          </a:p>
          <a:p>
            <a:pPr marL="457200" lvl="1" indent="0">
              <a:buNone/>
              <a:defRPr/>
            </a:pPr>
            <a:r>
              <a:rPr lang="en-US" sz="2000" dirty="0"/>
              <a:t>lifetime ownership and running </a:t>
            </a:r>
            <a:r>
              <a:rPr lang="en-US" sz="2000" dirty="0" smtClean="0"/>
              <a:t>costs</a:t>
            </a:r>
            <a:endParaRPr lang="en-US" sz="2000" dirty="0"/>
          </a:p>
          <a:p>
            <a:pPr marL="457200" lvl="1" indent="0">
              <a:buNone/>
              <a:defRPr/>
            </a:pPr>
            <a:endParaRPr lang="en-US" sz="2000" dirty="0"/>
          </a:p>
          <a:p>
            <a:pPr lvl="1">
              <a:buClr>
                <a:srgbClr val="E63C2F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000" dirty="0"/>
              <a:t>Commonality of parts between E-boom</a:t>
            </a:r>
            <a:br>
              <a:rPr lang="en-US" altLang="en-US" sz="2000" dirty="0"/>
            </a:br>
            <a:r>
              <a:rPr lang="en-US" altLang="en-US" sz="2000" dirty="0"/>
              <a:t>models.</a:t>
            </a:r>
            <a:br>
              <a:rPr lang="en-US" altLang="en-US" sz="2000" dirty="0"/>
            </a:br>
            <a:endParaRPr lang="en-US" altLang="en-US" sz="2000" dirty="0"/>
          </a:p>
          <a:p>
            <a:pPr lvl="1">
              <a:buClr>
                <a:srgbClr val="E63C2F"/>
              </a:buClr>
              <a:buFont typeface="Wingdings" panose="05000000000000000000" pitchFamily="2" charset="2"/>
              <a:buChar char="§"/>
              <a:defRPr/>
            </a:pPr>
            <a:r>
              <a:rPr lang="en-US" altLang="en-US" sz="2000" dirty="0"/>
              <a:t>Common machine architecture of parts</a:t>
            </a:r>
            <a:br>
              <a:rPr lang="en-US" altLang="en-US" sz="2000" dirty="0"/>
            </a:br>
            <a:r>
              <a:rPr lang="en-US" altLang="en-US" sz="2000" dirty="0"/>
              <a:t>with existing boom models (Diesel).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endParaRPr lang="en-US" altLang="en-US" sz="2000" dirty="0"/>
          </a:p>
          <a:p>
            <a:pPr lvl="1">
              <a:buFont typeface="Wingdings" panose="05000000000000000000" pitchFamily="2" charset="2"/>
              <a:buChar char="§"/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3999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Unique to Skyjack</a:t>
            </a:r>
          </a:p>
        </p:txBody>
      </p:sp>
    </p:spTree>
    <p:extLst>
      <p:ext uri="{BB962C8B-B14F-4D97-AF65-F5344CB8AC3E}">
        <p14:creationId xmlns:p14="http://schemas.microsoft.com/office/powerpoint/2010/main" val="4236862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lastslideviewed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4"/>
          <a:stretch/>
        </p:blipFill>
        <p:spPr>
          <a:xfrm>
            <a:off x="1518835" y="-2674"/>
            <a:ext cx="7625166" cy="514617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82698" y="3425234"/>
            <a:ext cx="3601065" cy="129001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10005" y="3676709"/>
            <a:ext cx="3346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5F5F5F"/>
                </a:solidFill>
              </a:rPr>
              <a:t>Skyjack’s </a:t>
            </a:r>
            <a:r>
              <a:rPr lang="en-US" sz="1600" dirty="0" err="1">
                <a:solidFill>
                  <a:srgbClr val="5F5F5F"/>
                </a:solidFill>
              </a:rPr>
              <a:t>colour</a:t>
            </a:r>
            <a:r>
              <a:rPr lang="en-US" sz="1600" dirty="0">
                <a:solidFill>
                  <a:srgbClr val="5F5F5F"/>
                </a:solidFill>
              </a:rPr>
              <a:t> coded and numbered wiring system makes our machines the easiest to troubleshoot and repair.</a:t>
            </a:r>
            <a:endParaRPr lang="en-US" sz="1600" baseline="30000" dirty="0">
              <a:solidFill>
                <a:srgbClr val="5F5F5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8" y="333577"/>
            <a:ext cx="2498603" cy="48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52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734" y="0"/>
            <a:ext cx="6919506" cy="51435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30830" y="3600451"/>
            <a:ext cx="3333750" cy="141701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6355" y="3893457"/>
            <a:ext cx="3181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5F5F5F"/>
                </a:solidFill>
              </a:rPr>
              <a:t>True axle-based four-wheel drive gives positive traction and excellent rough ground terrainability.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52" y="477444"/>
            <a:ext cx="2866399" cy="40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01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lastslideviewed"/>
            <a:hlinkHover r:id="" action="ppaction://hlinkshowjump?jump=lastslideviewed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5491" y="0"/>
            <a:ext cx="7418509" cy="5143499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82698" y="3413761"/>
            <a:ext cx="3346450" cy="129001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6842" y="3643267"/>
            <a:ext cx="3379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rgbClr val="5F5F5F"/>
                </a:solidFill>
                <a:latin typeface="Calibri" panose="020F0502020204030204"/>
                <a:ea typeface="+mn-ea"/>
              </a:rPr>
              <a:t>Keeps boom drive controls in the orientation of the boom regardless of position of the turret over chassis.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8" y="321595"/>
            <a:ext cx="2568453" cy="49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61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C450F9-3FF5-A49E-2095-3A12E30ED51B}"/>
              </a:ext>
            </a:extLst>
          </p:cNvPr>
          <p:cNvSpPr txBox="1"/>
          <p:nvPr/>
        </p:nvSpPr>
        <p:spPr>
          <a:xfrm>
            <a:off x="1793080" y="2278098"/>
            <a:ext cx="539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6D2C4F-7D58-6E92-8E07-818398E7F336}"/>
              </a:ext>
            </a:extLst>
          </p:cNvPr>
          <p:cNvSpPr txBox="1"/>
          <p:nvPr/>
        </p:nvSpPr>
        <p:spPr>
          <a:xfrm>
            <a:off x="398585" y="1889826"/>
            <a:ext cx="82061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Skyjack’s new range of battery powered 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92D050"/>
                </a:solidFill>
              </a:rPr>
              <a:t>electric rough terrain articulated booms</a:t>
            </a:r>
            <a:r>
              <a:rPr lang="en-US" sz="2400" dirty="0"/>
              <a:t> 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have been developed to provide a clean, quiet, 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92D050"/>
                </a:solidFill>
              </a:rPr>
              <a:t>sustainable rental solution </a:t>
            </a:r>
            <a:r>
              <a:rPr lang="en-US" sz="2400" dirty="0"/>
              <a:t>with no emissions, 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lower operating costs and increased utilisation.</a:t>
            </a:r>
            <a:endParaRPr lang="en-US" sz="2400" b="1" kern="100" dirty="0">
              <a:solidFill>
                <a:srgbClr val="FF0000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36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lastslideviewed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8"/>
          <a:stretch/>
        </p:blipFill>
        <p:spPr>
          <a:xfrm>
            <a:off x="2233737" y="0"/>
            <a:ext cx="6910263" cy="51435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88620" y="3468371"/>
            <a:ext cx="3346450" cy="129001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295" y="3740242"/>
            <a:ext cx="3193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5F5F5F"/>
                </a:solidFill>
                <a:latin typeface="Calibri" panose="020F0502020204030204"/>
                <a:ea typeface="+mn-ea"/>
              </a:rPr>
              <a:t>Cycles between max height and ground level quickly by engaging only the boom raise/lower function.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10" y="126038"/>
            <a:ext cx="3310133" cy="50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243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lastslideviewed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r="8651"/>
          <a:stretch/>
        </p:blipFill>
        <p:spPr>
          <a:xfrm>
            <a:off x="3020766" y="0"/>
            <a:ext cx="6123234" cy="514807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2698" y="3347721"/>
            <a:ext cx="3306322" cy="129001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174" y="3502161"/>
            <a:ext cx="30164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rgbClr val="5F5F5F"/>
                </a:solidFill>
                <a:latin typeface="Calibri" panose="020F0502020204030204"/>
                <a:ea typeface="+mn-ea"/>
              </a:rPr>
              <a:t>Ensures that the riser and main pivot point connecting the fly boom to the riser travel in a straight vertical line.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8" y="320285"/>
            <a:ext cx="2258573" cy="49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53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35" y="1550194"/>
            <a:ext cx="8830142" cy="359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3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686175" y="2808542"/>
            <a:ext cx="4879086" cy="135064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14508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B48FC5-F8D0-0382-B422-9634DC044E41}"/>
              </a:ext>
            </a:extLst>
          </p:cNvPr>
          <p:cNvSpPr txBox="1"/>
          <p:nvPr/>
        </p:nvSpPr>
        <p:spPr>
          <a:xfrm>
            <a:off x="1" y="3210697"/>
            <a:ext cx="9144000" cy="1722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Available with 15.7 m (51 ft) and 20.1 m (66 ft) working heights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 and suitable for </a:t>
            </a:r>
            <a:r>
              <a:rPr lang="en-US" sz="2000" b="1" dirty="0">
                <a:solidFill>
                  <a:srgbClr val="92D050"/>
                </a:solidFill>
              </a:rPr>
              <a:t>indoor and outdoor </a:t>
            </a:r>
            <a:r>
              <a:rPr lang="en-US" sz="2000" dirty="0"/>
              <a:t>use,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the SJ45 AJE+ and SJ60 AJE+ models </a:t>
            </a:r>
            <a:r>
              <a:rPr lang="en-US" sz="2000" dirty="0" smtClean="0"/>
              <a:t>include</a:t>
            </a:r>
            <a:endParaRPr lang="en-US" sz="2000" dirty="0"/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High performance AC electric traction and pump motors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 to deliver </a:t>
            </a:r>
            <a:r>
              <a:rPr lang="en-US" sz="2000" b="1" dirty="0">
                <a:solidFill>
                  <a:srgbClr val="92D050"/>
                </a:solidFill>
              </a:rPr>
              <a:t>high torque power and consistent multi-function capability</a:t>
            </a:r>
            <a:r>
              <a:rPr lang="en-US" sz="2000" dirty="0"/>
              <a:t>.</a:t>
            </a:r>
            <a:endParaRPr lang="en-US" sz="2000" kern="100" dirty="0"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een and white logo with lightning bolt&#10;&#10;Description automatically generated">
            <a:extLst>
              <a:ext uri="{FF2B5EF4-FFF2-40B4-BE49-F238E27FC236}">
                <a16:creationId xmlns:a16="http://schemas.microsoft.com/office/drawing/2014/main" id="{BB26BD9D-52D0-4BC6-58EC-34681921A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340" y="568172"/>
            <a:ext cx="4245319" cy="234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31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C450F9-3FF5-A49E-2095-3A12E30ED51B}"/>
              </a:ext>
            </a:extLst>
          </p:cNvPr>
          <p:cNvSpPr txBox="1"/>
          <p:nvPr/>
        </p:nvSpPr>
        <p:spPr>
          <a:xfrm>
            <a:off x="1793080" y="2278098"/>
            <a:ext cx="539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48FC5-F8D0-0382-B422-9634DC044E41}"/>
              </a:ext>
            </a:extLst>
          </p:cNvPr>
          <p:cNvSpPr txBox="1"/>
          <p:nvPr/>
        </p:nvSpPr>
        <p:spPr>
          <a:xfrm>
            <a:off x="0" y="3493084"/>
            <a:ext cx="9144001" cy="1080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Featuring many of the design features that you have come to expect from </a:t>
            </a:r>
            <a:r>
              <a:rPr lang="en-US" sz="2000" dirty="0" smtClean="0"/>
              <a:t>Skyjack</a:t>
            </a:r>
            <a:endParaRPr lang="en-US" sz="2000" dirty="0"/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t</a:t>
            </a:r>
            <a:r>
              <a:rPr lang="en-US" sz="2000" dirty="0" smtClean="0"/>
              <a:t>his </a:t>
            </a:r>
            <a:r>
              <a:rPr lang="en-US" sz="2000" dirty="0"/>
              <a:t>new range remains simple, reliable and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provides an </a:t>
            </a:r>
            <a:r>
              <a:rPr lang="en-US" sz="2000" b="1" dirty="0">
                <a:solidFill>
                  <a:srgbClr val="92D050"/>
                </a:solidFill>
              </a:rPr>
              <a:t>environmentally friendly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92D050"/>
                </a:solidFill>
              </a:rPr>
              <a:t>sustainable choice for rental.</a:t>
            </a:r>
            <a:endParaRPr lang="en-US" sz="2000" b="1" kern="100" dirty="0">
              <a:solidFill>
                <a:srgbClr val="92D050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green and white logo with lightning bolt&#10;&#10;Description automatically generated">
            <a:extLst>
              <a:ext uri="{FF2B5EF4-FFF2-40B4-BE49-F238E27FC236}">
                <a16:creationId xmlns:a16="http://schemas.microsoft.com/office/drawing/2014/main" id="{9378B701-F702-5A2D-0F43-581B7593A7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340" y="568172"/>
            <a:ext cx="4245319" cy="234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0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A51B749-810B-3331-B62D-71C594ABB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682" y="1015748"/>
            <a:ext cx="2400635" cy="933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00C3A2-7AC1-6F1A-B9B3-54F2EE3C8209}"/>
              </a:ext>
            </a:extLst>
          </p:cNvPr>
          <p:cNvSpPr txBox="1"/>
          <p:nvPr/>
        </p:nvSpPr>
        <p:spPr>
          <a:xfrm>
            <a:off x="1129775" y="2571750"/>
            <a:ext cx="688444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Rental companies and major contractors face increasing demands for sustainability information.</a:t>
            </a:r>
          </a:p>
          <a:p>
            <a:pPr algn="ctr"/>
            <a:r>
              <a:rPr lang="en-US" sz="2000" dirty="0"/>
              <a:t>Skyjack has introduced its </a:t>
            </a:r>
            <a:r>
              <a:rPr lang="en-US" sz="2000" b="1" dirty="0">
                <a:solidFill>
                  <a:srgbClr val="92D050"/>
                </a:solidFill>
              </a:rPr>
              <a:t>ECO mark </a:t>
            </a:r>
            <a:r>
              <a:rPr lang="en-US" sz="2000" dirty="0"/>
              <a:t>to support our customers by providing products that deliver </a:t>
            </a:r>
            <a:r>
              <a:rPr lang="en-US" sz="2000" b="1" dirty="0">
                <a:solidFill>
                  <a:srgbClr val="92D050"/>
                </a:solidFill>
              </a:rPr>
              <a:t>benefits</a:t>
            </a:r>
            <a:r>
              <a:rPr lang="en-US" sz="2000" dirty="0"/>
              <a:t> in </a:t>
            </a:r>
            <a:r>
              <a:rPr lang="en-US" sz="2000" b="1" dirty="0">
                <a:solidFill>
                  <a:srgbClr val="92D050"/>
                </a:solidFill>
              </a:rPr>
              <a:t>environmental performance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92D050"/>
                </a:solidFill>
              </a:rPr>
              <a:t>long-term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1638223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366" y="642668"/>
            <a:ext cx="3715268" cy="385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19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9D1B43-A3CE-4635-A721-F7B892A9D0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6544" y="2917830"/>
            <a:ext cx="7466163" cy="13386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2D050"/>
                </a:solidFill>
              </a:rPr>
              <a:t>AC Electric Drive</a:t>
            </a:r>
          </a:p>
        </p:txBody>
      </p:sp>
    </p:spTree>
    <p:extLst>
      <p:ext uri="{BB962C8B-B14F-4D97-AF65-F5344CB8AC3E}">
        <p14:creationId xmlns:p14="http://schemas.microsoft.com/office/powerpoint/2010/main" val="3803209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13046" y="1074161"/>
            <a:ext cx="5149954" cy="149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All electric, four-wheel, axle-based drive provides improved efficiency and rough terrain performance.</a:t>
            </a:r>
          </a:p>
          <a:p>
            <a:pPr marR="0" lvl="3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C68A82-2FE5-6D35-D6CA-051CC7130E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1906" b="1906"/>
          <a:stretch/>
        </p:blipFill>
        <p:spPr>
          <a:xfrm>
            <a:off x="0" y="1189608"/>
            <a:ext cx="6568440" cy="395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98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F3732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105D403C2DBC42B25AC90525C46A37" ma:contentTypeVersion="4" ma:contentTypeDescription="Create a new document." ma:contentTypeScope="" ma:versionID="eab4664f8330c20b6b5a3070ae8bc7d2">
  <xsd:schema xmlns:xsd="http://www.w3.org/2001/XMLSchema" xmlns:xs="http://www.w3.org/2001/XMLSchema" xmlns:p="http://schemas.microsoft.com/office/2006/metadata/properties" xmlns:ns2="73c6a9f0-5026-4a16-83bc-39644e0e64f3" targetNamespace="http://schemas.microsoft.com/office/2006/metadata/properties" ma:root="true" ma:fieldsID="c161dfa32634640b25eaa5d86b08334c" ns2:_="">
    <xsd:import namespace="73c6a9f0-5026-4a16-83bc-39644e0e64f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c6a9f0-5026-4a16-83bc-39644e0e64f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3c6a9f0-5026-4a16-83bc-39644e0e64f3">N64WC64HNMQH-641-1651</_dlc_DocId>
    <_dlc_DocIdUrl xmlns="73c6a9f0-5026-4a16-83bc-39644e0e64f3">
      <Url>http://linus/skyjack/_layouts/15/DocIdRedir.aspx?ID=N64WC64HNMQH-641-1651</Url>
      <Description>N64WC64HNMQH-641-1651</Description>
    </_dlc_DocIdUrl>
  </documentManagement>
</p:properties>
</file>

<file path=customXml/itemProps1.xml><?xml version="1.0" encoding="utf-8"?>
<ds:datastoreItem xmlns:ds="http://schemas.openxmlformats.org/officeDocument/2006/customXml" ds:itemID="{65813607-0EB7-4ABE-BFDF-0BF7EA72AC4A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A5245571-AFC3-4F7D-988A-E301122D7F24}">
  <ds:schemaRefs>
    <ds:schemaRef ds:uri="73c6a9f0-5026-4a16-83bc-39644e0e64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30880B3-5D4B-428B-A2B8-16325FB4003B}">
  <ds:schemaRefs>
    <ds:schemaRef ds:uri="73c6a9f0-5026-4a16-83bc-39644e0e64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923</Words>
  <Application>Microsoft Office PowerPoint</Application>
  <PresentationFormat>On-screen Show (16:9)</PresentationFormat>
  <Paragraphs>135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MS PGothic</vt:lpstr>
      <vt:lpstr>Arial</vt:lpstr>
      <vt:lpstr>Calibri</vt:lpstr>
      <vt:lpstr>Open Sans</vt:lpstr>
      <vt:lpstr>Times New Roman</vt:lpstr>
      <vt:lpstr>Wingdings</vt:lpstr>
      <vt:lpstr>Office Theme</vt:lpstr>
      <vt:lpstr>E-Boom 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Duty Cycle and Efficiency</vt:lpstr>
      <vt:lpstr>PowerPoint Presentation</vt:lpstr>
      <vt:lpstr>PowerPoint Presentation</vt:lpstr>
      <vt:lpstr>PowerPoint Presentation</vt:lpstr>
      <vt:lpstr>Upper control box</vt:lpstr>
      <vt:lpstr>Lower control 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Linamar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Danita Jaipersaud</dc:creator>
  <cp:lastModifiedBy>Rachel Doornekamp</cp:lastModifiedBy>
  <cp:revision>49</cp:revision>
  <cp:lastPrinted>2022-09-02T12:18:21Z</cp:lastPrinted>
  <dcterms:created xsi:type="dcterms:W3CDTF">2012-05-03T14:04:01Z</dcterms:created>
  <dcterms:modified xsi:type="dcterms:W3CDTF">2024-04-30T17:52:27Z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_dlc_DocId">
    <vt:lpwstr>N64WC64HNMQH-641-1563</vt:lpwstr>
  </property>
  <property fmtid="{D5CDD505-2E9C-101B-9397-08002B2CF9AE}" pid="4" name="_dlc_DocIdItemGuid">
    <vt:lpwstr>cc2fa01d-0dcc-42a8-a3d2-893c8a7336a3</vt:lpwstr>
  </property>
  <property fmtid="{D5CDD505-2E9C-101B-9397-08002B2CF9AE}" pid="5" name="_dlc_DocIdUrl">
    <vt:lpwstr>http://linus/skyjack/_layouts/15/DocIdRedir.aspx?ID=N64WC64HNMQH-641-1563, N64WC64HNMQH-641-1563</vt:lpwstr>
  </property>
  <property fmtid="{D5CDD505-2E9C-101B-9397-08002B2CF9AE}" pid="6" name="ContentTypeId">
    <vt:lpwstr>0x01010032105D403C2DBC42B25AC90525C46A37</vt:lpwstr>
  </property>
</Properties>
</file>