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handoutMasterIdLst>
    <p:handoutMasterId r:id="rId48"/>
  </p:handoutMasterIdLst>
  <p:sldIdLst>
    <p:sldId id="354" r:id="rId5"/>
    <p:sldId id="323" r:id="rId6"/>
    <p:sldId id="322" r:id="rId7"/>
    <p:sldId id="344" r:id="rId8"/>
    <p:sldId id="317" r:id="rId9"/>
    <p:sldId id="318" r:id="rId10"/>
    <p:sldId id="352" r:id="rId11"/>
    <p:sldId id="353" r:id="rId12"/>
    <p:sldId id="346" r:id="rId13"/>
    <p:sldId id="2147468846" r:id="rId14"/>
    <p:sldId id="367" r:id="rId15"/>
    <p:sldId id="335" r:id="rId16"/>
    <p:sldId id="4266" r:id="rId17"/>
    <p:sldId id="4306" r:id="rId18"/>
    <p:sldId id="4274" r:id="rId19"/>
    <p:sldId id="4307" r:id="rId20"/>
    <p:sldId id="4275" r:id="rId21"/>
    <p:sldId id="4310" r:id="rId22"/>
    <p:sldId id="4308" r:id="rId23"/>
    <p:sldId id="379" r:id="rId24"/>
    <p:sldId id="327" r:id="rId25"/>
    <p:sldId id="2147468845" r:id="rId26"/>
    <p:sldId id="328" r:id="rId27"/>
    <p:sldId id="355" r:id="rId28"/>
    <p:sldId id="356" r:id="rId29"/>
    <p:sldId id="357" r:id="rId30"/>
    <p:sldId id="358" r:id="rId31"/>
    <p:sldId id="359" r:id="rId32"/>
    <p:sldId id="377" r:id="rId33"/>
    <p:sldId id="380" r:id="rId34"/>
    <p:sldId id="366" r:id="rId35"/>
    <p:sldId id="371" r:id="rId36"/>
    <p:sldId id="372" r:id="rId37"/>
    <p:sldId id="333" r:id="rId38"/>
    <p:sldId id="369" r:id="rId39"/>
    <p:sldId id="370" r:id="rId40"/>
    <p:sldId id="368" r:id="rId41"/>
    <p:sldId id="374" r:id="rId42"/>
    <p:sldId id="373" r:id="rId43"/>
    <p:sldId id="350" r:id="rId44"/>
    <p:sldId id="2147468844" r:id="rId45"/>
    <p:sldId id="381" r:id="rId46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C2F"/>
    <a:srgbClr val="292E33"/>
    <a:srgbClr val="5F5F5F"/>
    <a:srgbClr val="FF4C00"/>
    <a:srgbClr val="0A8441"/>
    <a:srgbClr val="7E8083"/>
    <a:srgbClr val="F37321"/>
    <a:srgbClr val="00A859"/>
    <a:srgbClr val="717074"/>
    <a:srgbClr val="DA5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51" autoAdjust="0"/>
    <p:restoredTop sz="87977" autoAdjust="0"/>
  </p:normalViewPr>
  <p:slideViewPr>
    <p:cSldViewPr snapToGrid="0">
      <p:cViewPr varScale="1">
        <p:scale>
          <a:sx n="119" d="100"/>
          <a:sy n="119" d="100"/>
        </p:scale>
        <p:origin x="144" y="2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256"/>
    </p:cViewPr>
  </p:sorterViewPr>
  <p:notesViewPr>
    <p:cSldViewPr snapToGrid="0">
      <p:cViewPr varScale="1">
        <p:scale>
          <a:sx n="89" d="100"/>
          <a:sy n="89" d="100"/>
        </p:scale>
        <p:origin x="-3126" y="-120"/>
      </p:cViewPr>
      <p:guideLst>
        <p:guide orient="horz" pos="2880"/>
        <p:guide pos="2160"/>
      </p:guideLst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86EB814-7F41-4DAA-AFB2-4CE6D428E911}" type="datetimeFigureOut">
              <a:rPr lang="en-US" altLang="en-US"/>
              <a:pPr>
                <a:defRPr/>
              </a:pPr>
              <a:t>11/5/2024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912E361-29E7-4F8C-A2A8-78884CFB3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322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64F9541-8279-4D02-9244-1B5421F4239B}" type="datetimeFigureOut">
              <a:rPr lang="en-US" altLang="en-US"/>
              <a:pPr>
                <a:defRPr/>
              </a:pPr>
              <a:t>11/5/2024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27E662F-2166-494C-9AED-71C5303BD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290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890C95D-E602-4D61-8AAD-8D4A6D8B55C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572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957B0-0003-4328-815E-2F978E3E7E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31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5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979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911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169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132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FFAE989-037D-45BF-915A-E0614C3AF770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284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Design team photo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FFAE989-037D-45BF-915A-E0614C3AF770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822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292C-6523-4F58-B54B-6453132FB48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0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854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1D531BF-84B5-4524-80D7-71FE40FDF6B7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70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2132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059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5874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123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036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E662F-2166-494C-9AED-71C5303BD18F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962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uynh\Documents\Powerpoint Presentation\Corporate PPT\Skyjack Corp PPT 2015\Support Contents\SKYJACK MAIN MASTER SLID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513" y="3225800"/>
            <a:ext cx="80581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-687388"/>
            <a:ext cx="9144000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010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51435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703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-255588"/>
            <a:ext cx="182562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85215" y="718186"/>
            <a:ext cx="7946136" cy="40005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2400" b="0" i="0">
                <a:solidFill>
                  <a:srgbClr val="FF4C00"/>
                </a:solidFill>
                <a:latin typeface="Arial"/>
                <a:cs typeface="Arial"/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85215" y="1382408"/>
            <a:ext cx="7946136" cy="24291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 i="0">
                <a:solidFill>
                  <a:srgbClr val="7E8083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585215" y="1923048"/>
            <a:ext cx="7946136" cy="163654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4C00"/>
              </a:buClr>
              <a:buFont typeface="Wingdings" pitchFamily="2" charset="2"/>
              <a:buChar char="§"/>
              <a:defRPr sz="1600"/>
            </a:lvl1pPr>
            <a:lvl2pPr marL="742950" indent="-285750">
              <a:buClr>
                <a:srgbClr val="FF4C00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F4C00"/>
              </a:buClr>
              <a:buFont typeface="Wingdings" pitchFamily="2" charset="2"/>
              <a:buChar char="§"/>
              <a:defRPr sz="1200"/>
            </a:lvl3pPr>
            <a:lvl4pPr marL="1600200" indent="-228600">
              <a:buClr>
                <a:srgbClr val="FF4C00"/>
              </a:buClr>
              <a:buFont typeface="Wingdings" pitchFamily="2" charset="2"/>
              <a:buChar char="§"/>
              <a:defRPr sz="1000"/>
            </a:lvl4pPr>
            <a:lvl5pPr marL="2057400" indent="-228600">
              <a:buClr>
                <a:srgbClr val="FF4C00"/>
              </a:buClr>
              <a:buFont typeface="Wingdings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3600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-255588"/>
            <a:ext cx="182562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37300" y="1261030"/>
            <a:ext cx="7956367" cy="58477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0" i="0">
                <a:solidFill>
                  <a:srgbClr val="FF4C00"/>
                </a:solidFill>
                <a:latin typeface="Arial"/>
                <a:cs typeface="Arial"/>
              </a:defRPr>
            </a:lvl1pPr>
            <a:lvl2pPr marL="0" indent="0">
              <a:buNone/>
              <a:defRPr sz="2000" b="0"/>
            </a:lvl2pPr>
            <a:lvl3pPr marL="0" indent="0">
              <a:buNone/>
              <a:defRPr sz="1400" b="1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5001" y="1718231"/>
            <a:ext cx="79635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0" i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0" indent="0">
              <a:buNone/>
              <a:defRPr sz="2000" b="0"/>
            </a:lvl2pPr>
            <a:lvl3pPr marL="0" indent="0">
              <a:buNone/>
              <a:defRPr sz="1400" b="1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35001" y="2085705"/>
            <a:ext cx="7963568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buNone/>
              <a:defRPr sz="2000" b="0"/>
            </a:lvl2pPr>
            <a:lvl3pPr marL="0" indent="0">
              <a:buNone/>
              <a:defRPr sz="1400" b="1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3377197" y="2653826"/>
            <a:ext cx="5213350" cy="181094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05200" y="4857750"/>
            <a:ext cx="2133600" cy="171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 marL="1828800" indent="0">
              <a:buNone/>
              <a:defRPr sz="9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949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-255588"/>
            <a:ext cx="182562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84201" y="1110917"/>
            <a:ext cx="7941732" cy="40005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2400" b="0" i="0">
                <a:solidFill>
                  <a:srgbClr val="FF4C00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05200" y="4857750"/>
            <a:ext cx="2133600" cy="171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 marL="1828800" indent="0">
              <a:buNone/>
              <a:defRPr sz="9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84200" y="1680130"/>
            <a:ext cx="7941733" cy="24291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 i="0">
                <a:solidFill>
                  <a:srgbClr val="7E8083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584200" y="1917621"/>
            <a:ext cx="7941733" cy="10287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4C00"/>
              </a:buClr>
              <a:buFont typeface="Wingdings" pitchFamily="2" charset="2"/>
              <a:buChar char="§"/>
              <a:defRPr sz="1600"/>
            </a:lvl1pPr>
            <a:lvl2pPr marL="742950" indent="-285750">
              <a:buClr>
                <a:srgbClr val="FF4C00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F4C00"/>
              </a:buClr>
              <a:buFont typeface="Wingdings" pitchFamily="2" charset="2"/>
              <a:buChar char="§"/>
              <a:defRPr sz="1200"/>
            </a:lvl3pPr>
            <a:lvl4pPr marL="1600200" indent="-228600">
              <a:buClr>
                <a:srgbClr val="FF4C00"/>
              </a:buClr>
              <a:buFont typeface="Wingdings" pitchFamily="2" charset="2"/>
              <a:buChar char="§"/>
              <a:defRPr sz="1000"/>
            </a:lvl4pPr>
            <a:lvl5pPr marL="2057400" indent="-228600">
              <a:buClr>
                <a:srgbClr val="FF4C00"/>
              </a:buClr>
              <a:buFont typeface="Wingdings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/>
          </p:nvPr>
        </p:nvSpPr>
        <p:spPr>
          <a:xfrm>
            <a:off x="584200" y="2946321"/>
            <a:ext cx="7941733" cy="2400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 i="0" baseline="0">
                <a:solidFill>
                  <a:srgbClr val="7E8083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584198" y="3186351"/>
            <a:ext cx="7946136" cy="128048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4C00"/>
              </a:buClr>
              <a:buFont typeface="Wingdings" pitchFamily="2" charset="2"/>
              <a:buChar char="§"/>
              <a:defRPr sz="1600"/>
            </a:lvl1pPr>
            <a:lvl2pPr marL="742950" indent="-285750">
              <a:buClr>
                <a:srgbClr val="FF4C00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F4C00"/>
              </a:buClr>
              <a:buFont typeface="Wingdings" pitchFamily="2" charset="2"/>
              <a:buChar char="§"/>
              <a:defRPr sz="1200"/>
            </a:lvl3pPr>
            <a:lvl4pPr marL="1600200" indent="-228600">
              <a:buClr>
                <a:srgbClr val="FF4C00"/>
              </a:buClr>
              <a:buFont typeface="Wingdings" pitchFamily="2" charset="2"/>
              <a:buChar char="§"/>
              <a:defRPr sz="1000"/>
            </a:lvl4pPr>
            <a:lvl5pPr marL="2057400" indent="-228600">
              <a:buClr>
                <a:srgbClr val="FF4C00"/>
              </a:buClr>
              <a:buFont typeface="Wingdings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572835" y="174975"/>
            <a:ext cx="2186154" cy="49696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0302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-255588"/>
            <a:ext cx="182562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85216" y="1113804"/>
            <a:ext cx="7946136" cy="40005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2400" b="0" i="0">
                <a:solidFill>
                  <a:srgbClr val="FF4C00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05200" y="4857750"/>
            <a:ext cx="2133600" cy="171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 marL="1828800" indent="0">
              <a:buNone/>
              <a:defRPr sz="9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85216" y="1683018"/>
            <a:ext cx="7946136" cy="24291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 i="0">
                <a:solidFill>
                  <a:srgbClr val="7E8083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585215" y="1923048"/>
            <a:ext cx="7946136" cy="163654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4C00"/>
              </a:buClr>
              <a:buFont typeface="Wingdings" pitchFamily="2" charset="2"/>
              <a:buChar char="§"/>
              <a:defRPr sz="1600"/>
            </a:lvl1pPr>
            <a:lvl2pPr marL="742950" indent="-285750">
              <a:buClr>
                <a:srgbClr val="FF4C00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F4C00"/>
              </a:buClr>
              <a:buFont typeface="Wingdings" pitchFamily="2" charset="2"/>
              <a:buChar char="§"/>
              <a:defRPr sz="1200"/>
            </a:lvl3pPr>
            <a:lvl4pPr marL="1600200" indent="-228600">
              <a:buClr>
                <a:srgbClr val="FF4C00"/>
              </a:buClr>
              <a:buFont typeface="Wingdings" pitchFamily="2" charset="2"/>
              <a:buChar char="§"/>
              <a:defRPr sz="1000"/>
            </a:lvl4pPr>
            <a:lvl5pPr marL="2057400" indent="-228600">
              <a:buClr>
                <a:srgbClr val="FF4C00"/>
              </a:buClr>
              <a:buFont typeface="Wingdings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572835" y="174975"/>
            <a:ext cx="2186154" cy="49696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9425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375" y="-255588"/>
            <a:ext cx="182562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5217" y="1567602"/>
            <a:ext cx="3945913" cy="3693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buNone/>
              <a:defRPr sz="1800" b="0">
                <a:solidFill>
                  <a:srgbClr val="7E808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217" y="1923048"/>
            <a:ext cx="3944789" cy="246135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4C00"/>
              </a:buClr>
              <a:buFont typeface="Wingdings" pitchFamily="2" charset="2"/>
              <a:buChar char="§"/>
              <a:defRPr sz="1600"/>
            </a:lvl1pPr>
            <a:lvl2pPr marL="742950" indent="-285750">
              <a:buClr>
                <a:srgbClr val="FF4C00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F4C00"/>
              </a:buClr>
              <a:buFont typeface="Wingdings" pitchFamily="2" charset="2"/>
              <a:buChar char="§"/>
              <a:defRPr sz="1200"/>
            </a:lvl3pPr>
            <a:lvl4pPr marL="1600200" indent="-228600">
              <a:buClr>
                <a:srgbClr val="FF4C00"/>
              </a:buClr>
              <a:buFont typeface="Wingdings" pitchFamily="2" charset="2"/>
              <a:buChar char="§"/>
              <a:defRPr sz="10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5099" y="1567602"/>
            <a:ext cx="3941064" cy="3693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buNone/>
              <a:defRPr sz="1800" b="0">
                <a:solidFill>
                  <a:srgbClr val="7E808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85099" y="1923049"/>
            <a:ext cx="3941064" cy="246201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4C00"/>
              </a:buClr>
              <a:buFont typeface="Wingdings" pitchFamily="2" charset="2"/>
              <a:buChar char="§"/>
              <a:defRPr sz="1600"/>
            </a:lvl1pPr>
            <a:lvl2pPr marL="742950" indent="-285750">
              <a:buClr>
                <a:srgbClr val="FF4C00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F4C00"/>
              </a:buClr>
              <a:buFont typeface="Wingdings" pitchFamily="2" charset="2"/>
              <a:buChar char="§"/>
              <a:defRPr sz="1200"/>
            </a:lvl3pPr>
            <a:lvl4pPr marL="1600200" indent="-228600">
              <a:buClr>
                <a:srgbClr val="FF4C00"/>
              </a:buClr>
              <a:buFont typeface="Wingdings" pitchFamily="2" charset="2"/>
              <a:buChar char="§"/>
              <a:defRPr sz="10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85216" y="1113804"/>
            <a:ext cx="7946136" cy="40005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2400" b="0" i="0">
                <a:solidFill>
                  <a:srgbClr val="FF4C00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05200" y="4857750"/>
            <a:ext cx="2133600" cy="171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 marL="1828800" indent="0">
              <a:buNone/>
              <a:defRPr sz="9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239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84201" y="1110917"/>
            <a:ext cx="7941732" cy="40005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2400" b="0" i="0">
                <a:solidFill>
                  <a:srgbClr val="FF4C00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584200" y="1677591"/>
            <a:ext cx="7941733" cy="13716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4C00"/>
              </a:buClr>
              <a:buFont typeface="Wingdings" pitchFamily="2" charset="2"/>
              <a:buChar char="§"/>
              <a:defRPr sz="1600"/>
            </a:lvl1pPr>
            <a:lvl2pPr marL="742950" indent="-285750">
              <a:buClr>
                <a:srgbClr val="FF4C00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F4C00"/>
              </a:buClr>
              <a:buFont typeface="Wingdings" pitchFamily="2" charset="2"/>
              <a:buChar char="§"/>
              <a:defRPr sz="1200"/>
            </a:lvl3pPr>
            <a:lvl4pPr marL="1600200" indent="-228600">
              <a:buClr>
                <a:srgbClr val="FF4C00"/>
              </a:buClr>
              <a:buFont typeface="Wingdings" pitchFamily="2" charset="2"/>
              <a:buChar char="§"/>
              <a:defRPr sz="1000"/>
            </a:lvl4pPr>
            <a:lvl5pPr marL="2057400" indent="-228600">
              <a:buClr>
                <a:srgbClr val="FF4C00"/>
              </a:buClr>
              <a:buFont typeface="Wingdings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05BBF99-15C3-AC5B-AFF0-D8ABFB591A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375" y="-255588"/>
            <a:ext cx="182562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86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217" y="1683018"/>
            <a:ext cx="3944789" cy="267898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4C00"/>
              </a:buClr>
              <a:buFont typeface="Wingdings" pitchFamily="2" charset="2"/>
              <a:buChar char="§"/>
              <a:defRPr sz="1600"/>
            </a:lvl1pPr>
            <a:lvl2pPr marL="742950" indent="-285750">
              <a:buClr>
                <a:srgbClr val="FF4C00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F4C00"/>
              </a:buClr>
              <a:buFont typeface="Wingdings" pitchFamily="2" charset="2"/>
              <a:buChar char="§"/>
              <a:defRPr sz="1200"/>
            </a:lvl3pPr>
            <a:lvl4pPr marL="1600200" indent="-228600">
              <a:buClr>
                <a:srgbClr val="FF4C00"/>
              </a:buClr>
              <a:buFont typeface="Wingdings" pitchFamily="2" charset="2"/>
              <a:buChar char="§"/>
              <a:defRPr sz="10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85099" y="1683018"/>
            <a:ext cx="3941064" cy="2679701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4C00"/>
              </a:buClr>
              <a:buFont typeface="Wingdings" pitchFamily="2" charset="2"/>
              <a:buChar char="§"/>
              <a:defRPr sz="1600"/>
            </a:lvl1pPr>
            <a:lvl2pPr marL="742950" indent="-285750">
              <a:buClr>
                <a:srgbClr val="FF4C00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F4C00"/>
              </a:buClr>
              <a:buFont typeface="Wingdings" pitchFamily="2" charset="2"/>
              <a:buChar char="§"/>
              <a:defRPr sz="1200"/>
            </a:lvl3pPr>
            <a:lvl4pPr marL="1600200" indent="-228600">
              <a:buClr>
                <a:srgbClr val="FF4C00"/>
              </a:buClr>
              <a:buFont typeface="Wingdings" pitchFamily="2" charset="2"/>
              <a:buChar char="§"/>
              <a:defRPr sz="10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85216" y="1113804"/>
            <a:ext cx="7946136" cy="40005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2400" b="0" i="0">
                <a:solidFill>
                  <a:srgbClr val="FF4C00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505200" y="4857750"/>
            <a:ext cx="2133600" cy="171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 marL="1828800" indent="0">
              <a:buNone/>
              <a:defRPr sz="90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C05DDEC0-E3AE-84B5-8460-532417182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375" y="-255588"/>
            <a:ext cx="182562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153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DBC24ED-FE7C-42C5-9879-AE1BF1D28AE6}" type="datetimeFigureOut">
              <a:rPr lang="en-US"/>
              <a:pPr>
                <a:defRPr/>
              </a:pPr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6F3C16E-A54E-4831-A9A0-3AF963E21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56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10200" y="2038350"/>
            <a:ext cx="3450864" cy="263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21"/>
            <a:ext cx="4953000" cy="46478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aseline="0">
                <a:solidFill>
                  <a:srgbClr val="E63C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571750"/>
            <a:ext cx="1752600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7E80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90B165F-7B8F-49CF-8422-83FA73884A08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DC10B0D-13FB-49E6-AB22-9EA691595B2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105151"/>
            <a:ext cx="1752600" cy="3579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rgbClr val="7E808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56"/>
          <a:stretch>
            <a:fillRect/>
          </a:stretch>
        </p:blipFill>
        <p:spPr bwMode="auto">
          <a:xfrm>
            <a:off x="-76200" y="0"/>
            <a:ext cx="5486401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55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chemeClr val="bg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993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3F8984-C714-EEF2-434E-66114C16D226}"/>
              </a:ext>
            </a:extLst>
          </p:cNvPr>
          <p:cNvSpPr/>
          <p:nvPr/>
        </p:nvSpPr>
        <p:spPr>
          <a:xfrm>
            <a:off x="353961" y="66368"/>
            <a:ext cx="1555955" cy="41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F7DD65-AD8E-F5F1-4BEA-E01F67465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68" y="90431"/>
            <a:ext cx="7652153" cy="497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31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1"/>
          <p:cNvSpPr>
            <a:spLocks noGrp="1"/>
          </p:cNvSpPr>
          <p:nvPr>
            <p:ph type="title"/>
          </p:nvPr>
        </p:nvSpPr>
        <p:spPr bwMode="auto">
          <a:xfrm>
            <a:off x="596624" y="690149"/>
            <a:ext cx="7942263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600" dirty="0">
                <a:solidFill>
                  <a:srgbClr val="E63C2F"/>
                </a:solidFill>
                <a:latin typeface="+mj-lt"/>
                <a:cs typeface="Arial" panose="020B0604020202020204" pitchFamily="34" charset="0"/>
              </a:rPr>
              <a:t>Milestones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940CD7-CE36-88D3-8076-ACFFC5C55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75922"/>
            <a:ext cx="9144000" cy="31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60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59663" y="4462463"/>
            <a:ext cx="1412875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17253" y="4278244"/>
            <a:ext cx="3963808" cy="55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rgbClr val="FF4C00"/>
              </a:buClr>
            </a:pPr>
            <a:r>
              <a:rPr lang="en-US" altLang="en-US" sz="3600" dirty="0">
                <a:solidFill>
                  <a:srgbClr val="E63C2F"/>
                </a:solidFill>
                <a:latin typeface="+mj-lt"/>
                <a:cs typeface="Arial" panose="020B0604020202020204" pitchFamily="34" charset="0"/>
              </a:rPr>
              <a:t>Global Locations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4324D06-0E17-5E14-16F8-B921E4688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2987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2C993-4526-1A8B-AB18-BDC64F0A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Global Capacity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7EA8E-47B8-AAE8-493D-791FBE5EE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Americas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94741-F2F2-8501-0FB4-FE78A9EC7D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Manufacturing</a:t>
            </a:r>
          </a:p>
          <a:p>
            <a:pPr lvl="1"/>
            <a:r>
              <a:rPr lang="en-US" dirty="0"/>
              <a:t>Guelph, Canada</a:t>
            </a:r>
          </a:p>
          <a:p>
            <a:pPr lvl="1"/>
            <a:r>
              <a:rPr lang="en-US" dirty="0"/>
              <a:t>Ramos, Mexico</a:t>
            </a:r>
          </a:p>
          <a:p>
            <a:pPr lvl="1"/>
            <a:endParaRPr lang="en-US" dirty="0"/>
          </a:p>
          <a:p>
            <a:r>
              <a:rPr lang="en-US" dirty="0"/>
              <a:t>Sales and Product Support</a:t>
            </a:r>
          </a:p>
          <a:p>
            <a:pPr lvl="1"/>
            <a:r>
              <a:rPr lang="en-US" dirty="0"/>
              <a:t>Chicago, USA</a:t>
            </a:r>
          </a:p>
          <a:p>
            <a:pPr lvl="1"/>
            <a:r>
              <a:rPr lang="en-US" dirty="0" err="1"/>
              <a:t>Indaiatuba</a:t>
            </a:r>
            <a:r>
              <a:rPr lang="en-US" dirty="0"/>
              <a:t>, Brazil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83" y="-53670"/>
            <a:ext cx="4114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0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C0422-B350-B173-76CB-0241AEDB7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EF7F9-1DF7-8A81-736B-AC8F83179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BF9941-C9CB-0B24-DEB5-2B1C1D9C9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6FF9FA-9EAE-4BA3-3F44-8A5C81873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034" y="-137403"/>
            <a:ext cx="9935616" cy="541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83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2C993-4526-1A8B-AB18-BDC64F0A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Global Capacity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7EA8E-47B8-AAE8-493D-791FBE5EE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Europe, Africa, Middle East (EAME)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94741-F2F2-8501-0FB4-FE78A9EC7D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Manufacturing</a:t>
            </a:r>
          </a:p>
          <a:p>
            <a:pPr lvl="1"/>
            <a:r>
              <a:rPr lang="en-US" dirty="0" err="1"/>
              <a:t>Oros</a:t>
            </a:r>
            <a:r>
              <a:rPr lang="en-US" dirty="0"/>
              <a:t>, Hungary</a:t>
            </a:r>
          </a:p>
          <a:p>
            <a:pPr lvl="1"/>
            <a:endParaRPr lang="en-US" dirty="0"/>
          </a:p>
          <a:p>
            <a:r>
              <a:rPr lang="en-US" dirty="0"/>
              <a:t>Sales and Product Support</a:t>
            </a:r>
          </a:p>
          <a:p>
            <a:pPr lvl="1"/>
            <a:r>
              <a:rPr lang="en-US" dirty="0" err="1"/>
              <a:t>Oswestry</a:t>
            </a:r>
            <a:r>
              <a:rPr lang="en-US" dirty="0"/>
              <a:t>, UK ( EAME HQ)</a:t>
            </a:r>
          </a:p>
          <a:p>
            <a:pPr lvl="1"/>
            <a:r>
              <a:rPr lang="en-US" dirty="0"/>
              <a:t>Saint-</a:t>
            </a:r>
            <a:r>
              <a:rPr lang="en-US" dirty="0" err="1"/>
              <a:t>Chamond</a:t>
            </a:r>
            <a:r>
              <a:rPr lang="en-US" dirty="0"/>
              <a:t>, France</a:t>
            </a:r>
          </a:p>
          <a:p>
            <a:pPr lvl="1"/>
            <a:r>
              <a:rPr lang="en-US" dirty="0"/>
              <a:t>Witten, Germany</a:t>
            </a:r>
          </a:p>
          <a:p>
            <a:pPr lvl="1"/>
            <a:r>
              <a:rPr lang="en-US" dirty="0" err="1"/>
              <a:t>Agnesburg</a:t>
            </a:r>
            <a:r>
              <a:rPr lang="en-US" dirty="0"/>
              <a:t>, Sweden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23" y="0"/>
            <a:ext cx="4114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54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18512-27DA-2448-9742-8C432B8EF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E701B-9AFC-37F3-DF77-0B8374C99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E103C-45FE-F06B-21DB-C5216E61B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19E97-CACA-A9D9-AD7B-57CD7D47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734" y="-370742"/>
            <a:ext cx="9387194" cy="63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47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2C993-4526-1A8B-AB18-BDC64F0A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Global Capacity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7EA8E-47B8-AAE8-493D-791FBE5EE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Asia-Pacific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94741-F2F2-8501-0FB4-FE78A9EC7D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Manufacturing</a:t>
            </a:r>
          </a:p>
          <a:p>
            <a:pPr lvl="1"/>
            <a:r>
              <a:rPr lang="en-US" dirty="0"/>
              <a:t>Tianjin, China</a:t>
            </a:r>
          </a:p>
          <a:p>
            <a:pPr lvl="1"/>
            <a:endParaRPr lang="en-US" dirty="0"/>
          </a:p>
          <a:p>
            <a:r>
              <a:rPr lang="en-US" dirty="0"/>
              <a:t>Sales and Product support</a:t>
            </a:r>
          </a:p>
          <a:p>
            <a:pPr lvl="1"/>
            <a:r>
              <a:rPr lang="en-US" dirty="0"/>
              <a:t>Shanghai, China</a:t>
            </a:r>
          </a:p>
          <a:p>
            <a:pPr lvl="1"/>
            <a:r>
              <a:rPr lang="en-US" dirty="0" err="1"/>
              <a:t>Hwaseong</a:t>
            </a:r>
            <a:r>
              <a:rPr lang="en-US" dirty="0"/>
              <a:t>-Si, Korea</a:t>
            </a:r>
          </a:p>
          <a:p>
            <a:pPr lvl="1"/>
            <a:r>
              <a:rPr lang="en-US" dirty="0"/>
              <a:t>Sydney, Australia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09" y="0"/>
            <a:ext cx="4114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15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A4B9-187F-0614-5BCB-600EEAD84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7CCA8-6EED-51DB-3949-178542CBA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C1B19-06C1-E0CB-2607-56FF347A0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77B76C-E9C0-C811-A5AF-6A6E0AC63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296400" cy="551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28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A5545-8C62-AC18-4239-184C363CE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DE9FA-9F37-697B-0FDA-03472C2C3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6E2B3F-19A2-F4C8-5E56-A3204107A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E9D258-61E8-E993-53AC-7C8E0AFCE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668" y="-1961123"/>
            <a:ext cx="9854778" cy="743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81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4"/>
          <p:cNvSpPr txBox="1">
            <a:spLocks/>
          </p:cNvSpPr>
          <p:nvPr/>
        </p:nvSpPr>
        <p:spPr bwMode="auto">
          <a:xfrm>
            <a:off x="793612" y="1462984"/>
            <a:ext cx="7402857" cy="255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F4C00"/>
              </a:buClr>
              <a:buFont typeface="Wingdings" panose="05000000000000000000" pitchFamily="2" charset="2"/>
              <a:buNone/>
            </a:pPr>
            <a:r>
              <a:rPr lang="en-US" altLang="en-US" sz="3200" dirty="0">
                <a:solidFill>
                  <a:srgbClr val="5F5F5F"/>
                </a:solidFill>
                <a:latin typeface="+mj-lt"/>
                <a:cs typeface="Arial" panose="020B0604020202020204" pitchFamily="34" charset="0"/>
              </a:rPr>
              <a:t>Skyjack proudly provides companies with quality-engineered, simple and reliable access and material handling equipment globally so they can maximize utilization and their return on investment.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211493" y="1356049"/>
            <a:ext cx="4494652" cy="3463990"/>
          </a:xfrm>
          <a:prstGeom prst="rect">
            <a:avLst/>
          </a:prstGeom>
          <a:blipFill dpi="0" rotWithShape="1">
            <a:blip r:embed="rId3" cstate="screen">
              <a:alphaModFix amt="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307641" y="2349380"/>
            <a:ext cx="446976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 algn="ctr" eaLnBrk="1" hangingPunct="1">
              <a:spcBef>
                <a:spcPct val="20000"/>
              </a:spcBef>
              <a:buClr>
                <a:srgbClr val="FF4C00"/>
              </a:buClr>
            </a:pPr>
            <a:r>
              <a:rPr lang="en-US" altLang="en-US" sz="4500" b="1" dirty="0">
                <a:solidFill>
                  <a:srgbClr val="E63C2F"/>
                </a:solidFill>
                <a:latin typeface="+mj-lt"/>
                <a:cs typeface="Arial" panose="020B0604020202020204" pitchFamily="34" charset="0"/>
              </a:rPr>
              <a:t>Product Range</a:t>
            </a:r>
          </a:p>
        </p:txBody>
      </p:sp>
    </p:spTree>
    <p:extLst>
      <p:ext uri="{BB962C8B-B14F-4D97-AF65-F5344CB8AC3E}">
        <p14:creationId xmlns:p14="http://schemas.microsoft.com/office/powerpoint/2010/main" val="77104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1" name="Rectangle 4"/>
          <p:cNvSpPr>
            <a:spLocks noChangeArrowheads="1"/>
          </p:cNvSpPr>
          <p:nvPr/>
        </p:nvSpPr>
        <p:spPr bwMode="auto">
          <a:xfrm>
            <a:off x="436978" y="2725362"/>
            <a:ext cx="3884169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500" dirty="0">
                <a:solidFill>
                  <a:srgbClr val="E63C2F"/>
                </a:solidFill>
                <a:cs typeface="Calibri" panose="020F0502020204030204" pitchFamily="34" charset="0"/>
              </a:rPr>
              <a:t>Vertical mast lifts with platform heights from 12’ (3.6 m) up to 19’ 6” (5.94 m)</a:t>
            </a:r>
          </a:p>
        </p:txBody>
      </p:sp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979FD575-6365-4021-A74E-01EBF1508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089" y="362572"/>
            <a:ext cx="5025617" cy="44183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1" name="Rectangle 4"/>
          <p:cNvSpPr>
            <a:spLocks noChangeArrowheads="1"/>
          </p:cNvSpPr>
          <p:nvPr/>
        </p:nvSpPr>
        <p:spPr bwMode="auto">
          <a:xfrm>
            <a:off x="436978" y="2725362"/>
            <a:ext cx="3884169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500" dirty="0">
                <a:solidFill>
                  <a:srgbClr val="E63C2F"/>
                </a:solidFill>
                <a:cs typeface="Calibri" panose="020F0502020204030204" pitchFamily="34" charset="0"/>
              </a:rPr>
              <a:t>Micro scissor lifts with platform heights from 13’ (3.96 m) up to 19’(5.8 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B848E-4E77-8DA2-69C7-7BEC906946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038"/>
          <a:stretch/>
        </p:blipFill>
        <p:spPr>
          <a:xfrm>
            <a:off x="3450774" y="1243263"/>
            <a:ext cx="5645102" cy="3761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A703E6-A9AE-CAA6-2FF8-61B6790FAB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44"/>
          <a:stretch/>
        </p:blipFill>
        <p:spPr>
          <a:xfrm>
            <a:off x="3472026" y="421249"/>
            <a:ext cx="3019846" cy="195690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03338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2D22E-8866-4F77-9B29-630B42CFF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r="16204"/>
          <a:stretch/>
        </p:blipFill>
        <p:spPr>
          <a:xfrm>
            <a:off x="3182432" y="493877"/>
            <a:ext cx="5961568" cy="4649623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82588" y="2704519"/>
            <a:ext cx="3967911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rgbClr val="FF4C00"/>
              </a:buClr>
              <a:defRPr/>
            </a:pPr>
            <a:r>
              <a:rPr lang="en-US" altLang="en-US" sz="2500" dirty="0">
                <a:solidFill>
                  <a:srgbClr val="E63C2F"/>
                </a:solidFill>
                <a:cs typeface="Calibri" panose="020F0502020204030204" pitchFamily="34" charset="0"/>
              </a:rPr>
              <a:t>Full line of DC scissor lifts with platform heights from 15’ (4.6 m) to 40’ (12 m)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ransport, crane&#10;&#10;Description automatically generated">
            <a:extLst>
              <a:ext uri="{FF2B5EF4-FFF2-40B4-BE49-F238E27FC236}">
                <a16:creationId xmlns:a16="http://schemas.microsoft.com/office/drawing/2014/main" id="{15FB0CCD-D783-4B93-B152-F495A300D5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r="22272"/>
          <a:stretch/>
        </p:blipFill>
        <p:spPr>
          <a:xfrm>
            <a:off x="3965097" y="692970"/>
            <a:ext cx="5178903" cy="4025101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39383" y="2721557"/>
            <a:ext cx="4064463" cy="123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rgbClr val="FF4C00"/>
              </a:buClr>
            </a:pPr>
            <a:r>
              <a:rPr lang="en-US" altLang="en-US" sz="2500" dirty="0">
                <a:solidFill>
                  <a:srgbClr val="E63C2F"/>
                </a:solidFill>
                <a:cs typeface="Calibri" panose="020F0502020204030204" pitchFamily="34" charset="0"/>
              </a:rPr>
              <a:t>Rough terrain scissor lifts with platform heights from 26’ (7.92 m) to 64’ (19.51 m)</a:t>
            </a:r>
          </a:p>
        </p:txBody>
      </p:sp>
    </p:spTree>
    <p:extLst>
      <p:ext uri="{BB962C8B-B14F-4D97-AF65-F5344CB8AC3E}">
        <p14:creationId xmlns:p14="http://schemas.microsoft.com/office/powerpoint/2010/main" val="626735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653" y="0"/>
            <a:ext cx="6306796" cy="51435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39383" y="2721557"/>
            <a:ext cx="4064463" cy="123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rgbClr val="FF4C00"/>
              </a:buClr>
            </a:pPr>
            <a:r>
              <a:rPr lang="en-US" altLang="en-US" sz="2500" dirty="0">
                <a:solidFill>
                  <a:srgbClr val="E63C2F"/>
                </a:solidFill>
                <a:cs typeface="Calibri" panose="020F0502020204030204" pitchFamily="34" charset="0"/>
              </a:rPr>
              <a:t>Telescopic booms with platform heights from 40’ (12.37 m) to 86’ (26.21 m)</a:t>
            </a:r>
          </a:p>
        </p:txBody>
      </p:sp>
    </p:spTree>
    <p:extLst>
      <p:ext uri="{BB962C8B-B14F-4D97-AF65-F5344CB8AC3E}">
        <p14:creationId xmlns:p14="http://schemas.microsoft.com/office/powerpoint/2010/main" val="970249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810" y="-213852"/>
            <a:ext cx="7335585" cy="487434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39383" y="2721557"/>
            <a:ext cx="4064463" cy="123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rgbClr val="FF4C00"/>
              </a:buClr>
            </a:pPr>
            <a:r>
              <a:rPr lang="en-US" altLang="en-US" sz="2500" dirty="0">
                <a:solidFill>
                  <a:srgbClr val="E63C2F"/>
                </a:solidFill>
                <a:cs typeface="Calibri" panose="020F0502020204030204" pitchFamily="34" charset="0"/>
              </a:rPr>
              <a:t>Articulating booms with platform heights from 30’ (9.07 m) to 85’ (25.91 m)</a:t>
            </a:r>
          </a:p>
        </p:txBody>
      </p:sp>
    </p:spTree>
    <p:extLst>
      <p:ext uri="{BB962C8B-B14F-4D97-AF65-F5344CB8AC3E}">
        <p14:creationId xmlns:p14="http://schemas.microsoft.com/office/powerpoint/2010/main" val="2895366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022" y="435076"/>
            <a:ext cx="5311478" cy="459412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39383" y="2721557"/>
            <a:ext cx="4814157" cy="173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rgbClr val="FF4C00"/>
              </a:buClr>
            </a:pPr>
            <a:r>
              <a:rPr lang="en-US" altLang="en-US" sz="2500" dirty="0">
                <a:solidFill>
                  <a:srgbClr val="E63C2F"/>
                </a:solidFill>
                <a:cs typeface="Calibri" panose="020F0502020204030204" pitchFamily="34" charset="0"/>
              </a:rPr>
              <a:t>A range of construction rental telehandlers (TH series) with lifting capacities from 5,500 </a:t>
            </a:r>
            <a:r>
              <a:rPr lang="en-US" altLang="en-US" sz="2500" dirty="0" err="1">
                <a:solidFill>
                  <a:srgbClr val="E63C2F"/>
                </a:solidFill>
                <a:cs typeface="Calibri" panose="020F0502020204030204" pitchFamily="34" charset="0"/>
              </a:rPr>
              <a:t>lbs</a:t>
            </a:r>
            <a:r>
              <a:rPr lang="en-US" altLang="en-US" sz="2500" dirty="0">
                <a:solidFill>
                  <a:srgbClr val="E63C2F"/>
                </a:solidFill>
                <a:cs typeface="Calibri" panose="020F0502020204030204" pitchFamily="34" charset="0"/>
              </a:rPr>
              <a:t> (2,494 kg) up to 12,000 </a:t>
            </a:r>
            <a:r>
              <a:rPr lang="en-US" altLang="en-US" sz="2500" dirty="0" err="1">
                <a:solidFill>
                  <a:srgbClr val="E63C2F"/>
                </a:solidFill>
                <a:cs typeface="Calibri" panose="020F0502020204030204" pitchFamily="34" charset="0"/>
              </a:rPr>
              <a:t>lbs</a:t>
            </a:r>
            <a:r>
              <a:rPr lang="en-US" altLang="en-US" sz="2500" dirty="0">
                <a:solidFill>
                  <a:srgbClr val="E63C2F"/>
                </a:solidFill>
                <a:cs typeface="Calibri" panose="020F0502020204030204" pitchFamily="34" charset="0"/>
              </a:rPr>
              <a:t> (5,443 kg)</a:t>
            </a:r>
          </a:p>
        </p:txBody>
      </p:sp>
    </p:spTree>
    <p:extLst>
      <p:ext uri="{BB962C8B-B14F-4D97-AF65-F5344CB8AC3E}">
        <p14:creationId xmlns:p14="http://schemas.microsoft.com/office/powerpoint/2010/main" val="3724754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110" y="462731"/>
            <a:ext cx="6840247" cy="439501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39383" y="2721557"/>
            <a:ext cx="2962639" cy="173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rgbClr val="FF4C00"/>
              </a:buClr>
            </a:pPr>
            <a:r>
              <a:rPr lang="en-US" altLang="en-US" sz="2500" dirty="0">
                <a:solidFill>
                  <a:srgbClr val="E63C2F"/>
                </a:solidFill>
                <a:cs typeface="Calibri" panose="020F0502020204030204" pitchFamily="34" charset="0"/>
              </a:rPr>
              <a:t>And a ZB model with a lifting capacity of 20,000 </a:t>
            </a:r>
            <a:r>
              <a:rPr lang="en-US" altLang="en-US" sz="2500" dirty="0" err="1">
                <a:solidFill>
                  <a:srgbClr val="E63C2F"/>
                </a:solidFill>
                <a:cs typeface="Calibri" panose="020F0502020204030204" pitchFamily="34" charset="0"/>
              </a:rPr>
              <a:t>lbs</a:t>
            </a:r>
            <a:r>
              <a:rPr lang="en-US" altLang="en-US" sz="2500" dirty="0">
                <a:solidFill>
                  <a:srgbClr val="E63C2F"/>
                </a:solidFill>
                <a:cs typeface="Calibri" panose="020F0502020204030204" pitchFamily="34" charset="0"/>
              </a:rPr>
              <a:t> (9,071 kg)</a:t>
            </a:r>
          </a:p>
        </p:txBody>
      </p:sp>
    </p:spTree>
    <p:extLst>
      <p:ext uri="{BB962C8B-B14F-4D97-AF65-F5344CB8AC3E}">
        <p14:creationId xmlns:p14="http://schemas.microsoft.com/office/powerpoint/2010/main" val="3196331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351" y="1601394"/>
            <a:ext cx="3238283" cy="787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7198" y="2666488"/>
            <a:ext cx="3345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92E33"/>
                </a:solidFill>
              </a:rPr>
              <a:t>Actionable Insights.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9344" y="2666487"/>
            <a:ext cx="361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92E33"/>
                </a:solidFill>
              </a:rPr>
              <a:t>Measurable benefits.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2161" y="3213774"/>
            <a:ext cx="3462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92E33"/>
                </a:solidFill>
              </a:rPr>
              <a:t>More than Telematics.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33"/>
            <a:ext cx="9836454" cy="51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6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286" y="596858"/>
            <a:ext cx="4842669" cy="39275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211493" y="1356049"/>
            <a:ext cx="4494652" cy="3463990"/>
          </a:xfrm>
          <a:prstGeom prst="rect">
            <a:avLst/>
          </a:prstGeom>
          <a:blipFill dpi="0" rotWithShape="1">
            <a:blip r:embed="rId3" cstate="screen">
              <a:alphaModFix amt="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162306" y="2695629"/>
            <a:ext cx="446976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 algn="ctr" eaLnBrk="1" hangingPunct="1">
              <a:spcBef>
                <a:spcPct val="20000"/>
              </a:spcBef>
              <a:buClr>
                <a:srgbClr val="FF4C00"/>
              </a:buClr>
            </a:pPr>
            <a:r>
              <a:rPr lang="en-US" altLang="en-US" sz="4500" b="1" dirty="0">
                <a:solidFill>
                  <a:srgbClr val="E63C2F"/>
                </a:solidFill>
                <a:latin typeface="+mj-lt"/>
                <a:cs typeface="Arial" panose="020B0604020202020204" pitchFamily="34" charset="0"/>
              </a:rPr>
              <a:t>Trademarks</a:t>
            </a:r>
          </a:p>
        </p:txBody>
      </p:sp>
    </p:spTree>
    <p:extLst>
      <p:ext uri="{BB962C8B-B14F-4D97-AF65-F5344CB8AC3E}">
        <p14:creationId xmlns:p14="http://schemas.microsoft.com/office/powerpoint/2010/main" val="13074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Text Placeholder 6"/>
          <p:cNvSpPr>
            <a:spLocks noGrp="1"/>
          </p:cNvSpPr>
          <p:nvPr>
            <p:ph type="body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22537" name="TextBox 8"/>
          <p:cNvSpPr txBox="1">
            <a:spLocks noChangeArrowheads="1"/>
          </p:cNvSpPr>
          <p:nvPr/>
        </p:nvSpPr>
        <p:spPr bwMode="auto">
          <a:xfrm>
            <a:off x="2461817" y="2102309"/>
            <a:ext cx="547650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altLang="en-US" sz="4500" b="1" dirty="0">
                <a:solidFill>
                  <a:srgbClr val="E63C2F"/>
                </a:solidFill>
              </a:rPr>
              <a:t>Designed for Rental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79248" y="1708488"/>
            <a:ext cx="2630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Durability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0069" y="3045577"/>
            <a:ext cx="263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63C2F"/>
                </a:solidFill>
              </a:rPr>
              <a:t>Serviceability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92489" y="2700198"/>
            <a:ext cx="263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63C2F"/>
                </a:solidFill>
              </a:rPr>
              <a:t>Quality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8824" y="2807318"/>
            <a:ext cx="2630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Passion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4964" y="1243411"/>
            <a:ext cx="2630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63C2F"/>
                </a:solidFill>
              </a:rPr>
              <a:t>Pride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1648" y="1700267"/>
            <a:ext cx="2630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F5F5F"/>
                </a:solidFill>
              </a:rPr>
              <a:t>Reliability</a:t>
            </a:r>
          </a:p>
        </p:txBody>
      </p:sp>
    </p:spTree>
    <p:extLst>
      <p:ext uri="{BB962C8B-B14F-4D97-AF65-F5344CB8AC3E}">
        <p14:creationId xmlns:p14="http://schemas.microsoft.com/office/powerpoint/2010/main" val="257861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" y="0"/>
            <a:ext cx="9830848" cy="5143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5400" y="3727450"/>
            <a:ext cx="3601065" cy="1290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8076" y="3833985"/>
            <a:ext cx="3346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F5F5F"/>
                </a:solidFill>
              </a:rPr>
              <a:t>Skyjack’s </a:t>
            </a:r>
            <a:r>
              <a:rPr lang="en-US" sz="1600" dirty="0" err="1">
                <a:solidFill>
                  <a:srgbClr val="5F5F5F"/>
                </a:solidFill>
              </a:rPr>
              <a:t>colour</a:t>
            </a:r>
            <a:r>
              <a:rPr lang="en-US" sz="1600" dirty="0">
                <a:solidFill>
                  <a:srgbClr val="5F5F5F"/>
                </a:solidFill>
              </a:rPr>
              <a:t> coded and numbered wiring system makes our machines the easiest to troubleshoot and repair.</a:t>
            </a:r>
            <a:endParaRPr lang="en-US" sz="1600" baseline="30000" dirty="0">
              <a:solidFill>
                <a:srgbClr val="5F5F5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8075" y="4678907"/>
            <a:ext cx="2590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>
                <a:solidFill>
                  <a:srgbClr val="E63C2F"/>
                </a:solidFill>
              </a:rPr>
              <a:t>Available on all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97" y="333576"/>
            <a:ext cx="2498603" cy="48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66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40" y="0"/>
            <a:ext cx="9830848" cy="5143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5400" y="3600450"/>
            <a:ext cx="3333750" cy="1417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8075" y="3664708"/>
            <a:ext cx="3181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F5F5F"/>
                </a:solidFill>
              </a:rPr>
              <a:t>True axle-based four-wheel drive gives positive traction and excellent rough ground terrainability.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8075" y="4559963"/>
            <a:ext cx="33811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>
                <a:solidFill>
                  <a:srgbClr val="E63C2F"/>
                </a:solidFill>
              </a:rPr>
              <a:t>Available on all engine-powered booms, </a:t>
            </a:r>
          </a:p>
          <a:p>
            <a:r>
              <a:rPr lang="en-US" sz="2000" b="1" baseline="30000" dirty="0">
                <a:solidFill>
                  <a:srgbClr val="E63C2F"/>
                </a:solidFill>
              </a:rPr>
              <a:t>full-size RT scissors, and telehandlers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1" y="477444"/>
            <a:ext cx="2866399" cy="4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85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830848" cy="5143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98550" y="3771900"/>
            <a:ext cx="3346450" cy="1290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75025" y="3926340"/>
            <a:ext cx="3379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rgbClr val="5F5F5F"/>
                </a:solidFill>
              </a:rPr>
              <a:t>Keeps boom drive controls in the orientation of the boom regardless of position of the turret over chassis.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5025" y="4723357"/>
            <a:ext cx="2104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>
                <a:solidFill>
                  <a:srgbClr val="E63C2F"/>
                </a:solidFill>
              </a:rPr>
              <a:t>Available on all booms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97" y="321594"/>
            <a:ext cx="2568453" cy="49615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0" y="0"/>
            <a:ext cx="9830848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22760" y="3797300"/>
            <a:ext cx="3346450" cy="1290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99235" y="3951740"/>
            <a:ext cx="3536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rgbClr val="5F5F5F"/>
                </a:solidFill>
              </a:rPr>
              <a:t>Ensures that the riser and main pivot point connecting the fly boom to the riser travel in a straight vertical line.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9235" y="4748757"/>
            <a:ext cx="2905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>
                <a:solidFill>
                  <a:srgbClr val="E63C2F"/>
                </a:solidFill>
              </a:rPr>
              <a:t>Available on SJ46, 63, and 85 AJ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97" y="320285"/>
            <a:ext cx="2258573" cy="49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946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357" y="0"/>
            <a:ext cx="9830848" cy="5143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5400" y="3727450"/>
            <a:ext cx="3346450" cy="1290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8075" y="3787680"/>
            <a:ext cx="319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F5F5F"/>
                </a:solidFill>
              </a:rPr>
              <a:t>Cycles between max height and ground level quickly by engaging only the boom raise/lower function.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8075" y="4678907"/>
            <a:ext cx="29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>
                <a:solidFill>
                  <a:srgbClr val="E63C2F"/>
                </a:solidFill>
              </a:rPr>
              <a:t>Available on SJ63 AJ and SJ85 AJ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97" y="313181"/>
            <a:ext cx="3310133" cy="50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20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830848" cy="5143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5400" y="3727450"/>
            <a:ext cx="3346450" cy="1290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8075" y="3881890"/>
            <a:ext cx="319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rgbClr val="5F5F5F"/>
                </a:solidFill>
              </a:rPr>
              <a:t>Bolt-on/off window retention system leads to increased uptime, and minimizes replacement costs.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8075" y="4678907"/>
            <a:ext cx="3442739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baseline="30000" dirty="0">
                <a:solidFill>
                  <a:srgbClr val="E63C2F"/>
                </a:solidFill>
              </a:rPr>
              <a:t>Available on all TH series telehandlers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3" y="520700"/>
            <a:ext cx="2148771" cy="49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042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" y="0"/>
            <a:ext cx="9830848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79" y="523120"/>
            <a:ext cx="3339851" cy="29462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93888" y="3734457"/>
            <a:ext cx="3346450" cy="1290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18535" y="4612894"/>
            <a:ext cx="261934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>
                <a:solidFill>
                  <a:srgbClr val="E63C2F"/>
                </a:solidFill>
              </a:rPr>
              <a:t>Available on SJ643, SJ843, SJ1044, </a:t>
            </a:r>
            <a:br>
              <a:rPr lang="en-US" sz="2000" b="1" baseline="30000" dirty="0">
                <a:solidFill>
                  <a:srgbClr val="E63C2F"/>
                </a:solidFill>
              </a:rPr>
            </a:br>
            <a:r>
              <a:rPr lang="en-US" sz="2000" b="1" baseline="30000" dirty="0">
                <a:solidFill>
                  <a:srgbClr val="E63C2F"/>
                </a:solidFill>
              </a:rPr>
              <a:t>and SJ1056 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8535" y="3873024"/>
            <a:ext cx="2876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rgbClr val="5F5F5F"/>
                </a:solidFill>
              </a:rPr>
              <a:t>Engineered to require NO DPF, </a:t>
            </a:r>
          </a:p>
          <a:p>
            <a:r>
              <a:rPr lang="en-US" sz="2400" baseline="30000" dirty="0">
                <a:solidFill>
                  <a:srgbClr val="5F5F5F"/>
                </a:solidFill>
              </a:rPr>
              <a:t>NO DEF, and NO other active exhaust after treatment.</a:t>
            </a:r>
          </a:p>
        </p:txBody>
      </p:sp>
    </p:spTree>
    <p:extLst>
      <p:ext uri="{BB962C8B-B14F-4D97-AF65-F5344CB8AC3E}">
        <p14:creationId xmlns:p14="http://schemas.microsoft.com/office/powerpoint/2010/main" val="2113720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031" y="0"/>
            <a:ext cx="9895223" cy="5177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88" y="258296"/>
            <a:ext cx="3329242" cy="55945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47916" y="3727450"/>
            <a:ext cx="3586316" cy="1290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00591" y="3881890"/>
            <a:ext cx="343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rgbClr val="5F5F5F"/>
                </a:solidFill>
              </a:rPr>
              <a:t>Allows the safe under-slinging of loads and avoids the practice of using the forks as an underslung lifting device.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18535" y="4612894"/>
            <a:ext cx="261934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>
                <a:solidFill>
                  <a:srgbClr val="E63C2F"/>
                </a:solidFill>
              </a:rPr>
              <a:t>Available on SJ643, SJ843, SJ1044, </a:t>
            </a:r>
            <a:br>
              <a:rPr lang="en-US" sz="2000" b="1" baseline="30000" dirty="0">
                <a:solidFill>
                  <a:srgbClr val="E63C2F"/>
                </a:solidFill>
              </a:rPr>
            </a:br>
            <a:r>
              <a:rPr lang="en-US" sz="2000" b="1" baseline="30000" dirty="0">
                <a:solidFill>
                  <a:srgbClr val="E63C2F"/>
                </a:solidFill>
              </a:rPr>
              <a:t>SJ1056 TH, and SJ1256 THS</a:t>
            </a:r>
          </a:p>
        </p:txBody>
      </p:sp>
    </p:spTree>
    <p:extLst>
      <p:ext uri="{BB962C8B-B14F-4D97-AF65-F5344CB8AC3E}">
        <p14:creationId xmlns:p14="http://schemas.microsoft.com/office/powerpoint/2010/main" val="709786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5600" y="4148138"/>
            <a:ext cx="62134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500" b="1" dirty="0">
                <a:solidFill>
                  <a:srgbClr val="5F5F5F"/>
                </a:solidFill>
              </a:rPr>
              <a:t>Simple, reliable products</a:t>
            </a:r>
          </a:p>
        </p:txBody>
      </p:sp>
      <p:pic>
        <p:nvPicPr>
          <p:cNvPr id="14340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-255588"/>
            <a:ext cx="182562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lawn mower, transport&#10;&#10;Description automatically generated">
            <a:extLst>
              <a:ext uri="{FF2B5EF4-FFF2-40B4-BE49-F238E27FC236}">
                <a16:creationId xmlns:a16="http://schemas.microsoft.com/office/drawing/2014/main" id="{719E39F4-F97C-465B-8C82-87E367E64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034"/>
            <a:ext cx="9144000" cy="2313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93" y="-1324477"/>
            <a:ext cx="8370323" cy="6467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7" y="79829"/>
            <a:ext cx="1379896" cy="413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7" y="1220107"/>
            <a:ext cx="1945139" cy="14812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116" y="2927350"/>
            <a:ext cx="2933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This 30-year old machine was found in 2015 and was still simply reliable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9"/>
          <a:stretch/>
        </p:blipFill>
        <p:spPr>
          <a:xfrm>
            <a:off x="1" y="-285750"/>
            <a:ext cx="9144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689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401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4550" y="638175"/>
            <a:ext cx="702945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0850" y="4202181"/>
            <a:ext cx="559593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500" b="1" dirty="0">
                <a:solidFill>
                  <a:srgbClr val="5F5F5F"/>
                </a:solidFill>
              </a:rPr>
              <a:t>Industry-leading ROI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211493" y="1356049"/>
            <a:ext cx="4494652" cy="3463990"/>
          </a:xfrm>
          <a:prstGeom prst="rect">
            <a:avLst/>
          </a:prstGeom>
          <a:blipFill dpi="0" rotWithShape="1">
            <a:blip r:embed="rId3" cstate="screen">
              <a:alphaModFix amt="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392420" y="2364769"/>
            <a:ext cx="446976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 algn="ctr" eaLnBrk="1" hangingPunct="1">
              <a:spcBef>
                <a:spcPct val="20000"/>
              </a:spcBef>
              <a:buClr>
                <a:srgbClr val="FF4C00"/>
              </a:buClr>
            </a:pPr>
            <a:r>
              <a:rPr lang="en-US" altLang="en-US" sz="4500" b="1" dirty="0">
                <a:solidFill>
                  <a:srgbClr val="E63C2F"/>
                </a:solidFill>
                <a:latin typeface="+mj-lt"/>
                <a:cs typeface="Arial" panose="020B0604020202020204" pitchFamily="34" charset="0"/>
              </a:rPr>
              <a:t>competitive initial cost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969974" y="2364769"/>
            <a:ext cx="489221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 algn="ctr" eaLnBrk="1" hangingPunct="1">
              <a:spcBef>
                <a:spcPct val="20000"/>
              </a:spcBef>
              <a:buClr>
                <a:srgbClr val="FF4C00"/>
              </a:buClr>
            </a:pPr>
            <a:r>
              <a:rPr lang="en-US" altLang="en-US" sz="4500" b="1" dirty="0">
                <a:solidFill>
                  <a:srgbClr val="E63C2F"/>
                </a:solidFill>
                <a:latin typeface="+mj-lt"/>
                <a:cs typeface="Arial" panose="020B0604020202020204" pitchFamily="34" charset="0"/>
              </a:rPr>
              <a:t>minimal operating cost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45" y="691415"/>
            <a:ext cx="4310742" cy="4102087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-255588"/>
            <a:ext cx="182562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16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0849" y="4314825"/>
            <a:ext cx="646678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500" b="1" dirty="0">
                <a:solidFill>
                  <a:srgbClr val="5F5F5F"/>
                </a:solidFill>
              </a:rPr>
              <a:t>Maximized residual value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86" y="3039630"/>
            <a:ext cx="1251174" cy="1254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230" y="2303444"/>
            <a:ext cx="1650644" cy="2122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244" y="1468927"/>
            <a:ext cx="1638762" cy="27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5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78536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5600" y="4148138"/>
            <a:ext cx="62134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500" b="1" dirty="0">
                <a:solidFill>
                  <a:srgbClr val="5F5F5F"/>
                </a:solidFill>
              </a:rPr>
              <a:t>Easy to do business with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rgbClr val="F3732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3c6a9f0-5026-4a16-83bc-39644e0e64f3">N64WC64HNMQH-641-1651</_dlc_DocId>
    <_dlc_DocIdUrl xmlns="73c6a9f0-5026-4a16-83bc-39644e0e64f3">
      <Url>http://linus/skyjack/_layouts/15/DocIdRedir.aspx?ID=N64WC64HNMQH-641-1651</Url>
      <Description>N64WC64HNMQH-641-1651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105D403C2DBC42B25AC90525C46A37" ma:contentTypeVersion="4" ma:contentTypeDescription="Create a new document." ma:contentTypeScope="" ma:versionID="eab4664f8330c20b6b5a3070ae8bc7d2">
  <xsd:schema xmlns:xsd="http://www.w3.org/2001/XMLSchema" xmlns:xs="http://www.w3.org/2001/XMLSchema" xmlns:p="http://schemas.microsoft.com/office/2006/metadata/properties" xmlns:ns2="73c6a9f0-5026-4a16-83bc-39644e0e64f3" targetNamespace="http://schemas.microsoft.com/office/2006/metadata/properties" ma:root="true" ma:fieldsID="c161dfa32634640b25eaa5d86b08334c" ns2:_="">
    <xsd:import namespace="73c6a9f0-5026-4a16-83bc-39644e0e64f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6a9f0-5026-4a16-83bc-39644e0e64f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A30880B3-5D4B-428B-A2B8-16325FB4003B}">
  <ds:schemaRefs>
    <ds:schemaRef ds:uri="http://purl.org/dc/dcmitype/"/>
    <ds:schemaRef ds:uri="http://schemas.microsoft.com/office/2006/documentManagement/types"/>
    <ds:schemaRef ds:uri="73c6a9f0-5026-4a16-83bc-39644e0e64f3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5245571-AFC3-4F7D-988A-E301122D7F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c6a9f0-5026-4a16-83bc-39644e0e64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813607-0EB7-4ABE-BFDF-0BF7EA72AC4A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</TotalTime>
  <Words>560</Words>
  <Application>Microsoft Office PowerPoint</Application>
  <PresentationFormat>On-screen Show (16:9)</PresentationFormat>
  <Paragraphs>95</Paragraphs>
  <Slides>42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Milestones</vt:lpstr>
      <vt:lpstr>PowerPoint Presentation</vt:lpstr>
      <vt:lpstr>Global Capacity</vt:lpstr>
      <vt:lpstr>PowerPoint Presentation</vt:lpstr>
      <vt:lpstr>Global Capacity</vt:lpstr>
      <vt:lpstr>PowerPoint Presentation</vt:lpstr>
      <vt:lpstr>Global Capacity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Linamar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Danita Jaipersaud</dc:creator>
  <cp:lastModifiedBy>Malcolm Early</cp:lastModifiedBy>
  <cp:revision>372</cp:revision>
  <dcterms:created xsi:type="dcterms:W3CDTF">2012-05-03T14:04:01Z</dcterms:created>
  <dcterms:modified xsi:type="dcterms:W3CDTF">2024-11-05T13:33:59Z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_dlc_DocId">
    <vt:lpwstr>N64WC64HNMQH-641-1563</vt:lpwstr>
  </property>
  <property fmtid="{D5CDD505-2E9C-101B-9397-08002B2CF9AE}" pid="4" name="_dlc_DocIdItemGuid">
    <vt:lpwstr>cc2fa01d-0dcc-42a8-a3d2-893c8a7336a3</vt:lpwstr>
  </property>
  <property fmtid="{D5CDD505-2E9C-101B-9397-08002B2CF9AE}" pid="5" name="_dlc_DocIdUrl">
    <vt:lpwstr>http://linus/skyjack/_layouts/15/DocIdRedir.aspx?ID=N64WC64HNMQH-641-1563, N64WC64HNMQH-641-1563</vt:lpwstr>
  </property>
  <property fmtid="{D5CDD505-2E9C-101B-9397-08002B2CF9AE}" pid="6" name="ContentTypeId">
    <vt:lpwstr>0x01010032105D403C2DBC42B25AC90525C46A37</vt:lpwstr>
  </property>
</Properties>
</file>