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58" r:id="rId6"/>
    <p:sldId id="263" r:id="rId7"/>
    <p:sldId id="522" r:id="rId8"/>
    <p:sldId id="521" r:id="rId9"/>
    <p:sldId id="264" r:id="rId10"/>
    <p:sldId id="268" r:id="rId11"/>
    <p:sldId id="271" r:id="rId12"/>
    <p:sldId id="272" r:id="rId13"/>
    <p:sldId id="274" r:id="rId14"/>
    <p:sldId id="269" r:id="rId15"/>
    <p:sldId id="265" r:id="rId16"/>
    <p:sldId id="523" r:id="rId17"/>
    <p:sldId id="276" r:id="rId18"/>
    <p:sldId id="270" r:id="rId19"/>
    <p:sldId id="266" r:id="rId20"/>
    <p:sldId id="520" r:id="rId21"/>
    <p:sldId id="273" r:id="rId22"/>
    <p:sldId id="26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082"/>
    <a:srgbClr val="E63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DF4A8-476C-497A-AA80-37729F61C1E9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EA30C-273C-4131-AAC5-38A54AB12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2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B3759-B9AB-414B-8A94-70994917608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292C-6523-4F58-B54B-6453132FB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1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1292C-6523-4F58-B54B-6453132FB4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8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8176" y="2038350"/>
            <a:ext cx="3952888" cy="30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4768" y="1597821"/>
            <a:ext cx="4953000" cy="4647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rgbClr val="E63C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768" y="2571750"/>
            <a:ext cx="1752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7E80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64768" y="3105151"/>
            <a:ext cx="1752600" cy="357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E80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/>
          <a:stretch>
            <a:fillRect/>
          </a:stretch>
        </p:blipFill>
        <p:spPr bwMode="auto">
          <a:xfrm>
            <a:off x="-76200" y="0"/>
            <a:ext cx="5486401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5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33" b="25720"/>
          <a:stretch/>
        </p:blipFill>
        <p:spPr bwMode="auto">
          <a:xfrm>
            <a:off x="238125" y="0"/>
            <a:ext cx="1825625" cy="55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9961" y="49234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E63C2F"/>
                </a:solidFill>
              </a:defRPr>
            </a:lvl1pPr>
          </a:lstStyle>
          <a:p>
            <a:fld id="{D04929D0-6076-4AF1-9512-255500F49F13}" type="datetime1">
              <a:rPr lang="en-US" smtClean="0"/>
              <a:t>2/4/2022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6961" y="4923445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 sz="800" b="1">
                <a:solidFill>
                  <a:srgbClr val="E63C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5961" y="492344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b="1">
                <a:solidFill>
                  <a:srgbClr val="E63C2F"/>
                </a:solidFill>
              </a:defRPr>
            </a:lvl1pPr>
          </a:lstStyle>
          <a:p>
            <a:fld id="{ADC10B0D-13FB-49E6-AB22-9EA691595B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8229600" cy="328834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6238" y="793750"/>
            <a:ext cx="8229600" cy="511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rgbClr val="7E8082"/>
                </a:solidFill>
              </a:defRPr>
            </a:lvl1pPr>
            <a:lvl2pPr marL="457200" indent="0">
              <a:buFontTx/>
              <a:buNone/>
              <a:defRPr>
                <a:solidFill>
                  <a:srgbClr val="7E8082"/>
                </a:solidFill>
              </a:defRPr>
            </a:lvl2pPr>
            <a:lvl3pPr marL="914400" indent="0">
              <a:buFontTx/>
              <a:buNone/>
              <a:defRPr>
                <a:solidFill>
                  <a:srgbClr val="7E8082"/>
                </a:solidFill>
              </a:defRPr>
            </a:lvl3pPr>
            <a:lvl4pPr marL="1371600" indent="0">
              <a:buFontTx/>
              <a:buNone/>
              <a:defRPr>
                <a:solidFill>
                  <a:srgbClr val="7E8082"/>
                </a:solidFill>
              </a:defRPr>
            </a:lvl4pPr>
            <a:lvl5pPr marL="1828800" indent="0">
              <a:buFontTx/>
              <a:buNone/>
              <a:defRPr>
                <a:solidFill>
                  <a:srgbClr val="7E8082"/>
                </a:solidFill>
              </a:defRPr>
            </a:lvl5pPr>
          </a:lstStyle>
          <a:p>
            <a:pPr lvl="0"/>
            <a:r>
              <a:rPr lang="en-US" dirty="0"/>
              <a:t>Title / Heading</a:t>
            </a:r>
          </a:p>
        </p:txBody>
      </p:sp>
    </p:spTree>
    <p:extLst>
      <p:ext uri="{BB962C8B-B14F-4D97-AF65-F5344CB8AC3E}">
        <p14:creationId xmlns:p14="http://schemas.microsoft.com/office/powerpoint/2010/main" val="204285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2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60520" y="2697480"/>
            <a:ext cx="4471416" cy="78638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>
                <a:solidFill>
                  <a:srgbClr val="E63C2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809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1435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3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144806" y="10997"/>
            <a:ext cx="6535270" cy="56050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E63C2F"/>
                </a:solidFill>
              </a:defRPr>
            </a:lvl1pPr>
          </a:lstStyle>
          <a:p>
            <a:r>
              <a:rPr lang="en-US" dirty="0"/>
              <a:t>Click to edit Master style title</a:t>
            </a: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33" b="25720"/>
          <a:stretch/>
        </p:blipFill>
        <p:spPr bwMode="auto">
          <a:xfrm>
            <a:off x="238125" y="0"/>
            <a:ext cx="1825625" cy="55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9961" y="49234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E63C2F"/>
                </a:solidFill>
              </a:defRPr>
            </a:lvl1pPr>
          </a:lstStyle>
          <a:p>
            <a:fld id="{D04929D0-6076-4AF1-9512-255500F49F13}" type="datetime1">
              <a:rPr lang="en-US" smtClean="0"/>
              <a:t>2/4/2022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6961" y="4923445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 sz="800" b="1">
                <a:solidFill>
                  <a:srgbClr val="E63C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5961" y="492344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b="1">
                <a:solidFill>
                  <a:srgbClr val="E63C2F"/>
                </a:solidFill>
              </a:defRPr>
            </a:lvl1pPr>
          </a:lstStyle>
          <a:p>
            <a:fld id="{ADC10B0D-13FB-49E6-AB22-9EA691595B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8229600" cy="328834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6238" y="793750"/>
            <a:ext cx="8229600" cy="511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7E8082"/>
                </a:solidFill>
              </a:defRPr>
            </a:lvl1pPr>
            <a:lvl2pPr marL="457200" indent="0">
              <a:buFontTx/>
              <a:buNone/>
              <a:defRPr>
                <a:solidFill>
                  <a:srgbClr val="7E8082"/>
                </a:solidFill>
              </a:defRPr>
            </a:lvl2pPr>
            <a:lvl3pPr marL="914400" indent="0">
              <a:buFontTx/>
              <a:buNone/>
              <a:defRPr>
                <a:solidFill>
                  <a:srgbClr val="7E8082"/>
                </a:solidFill>
              </a:defRPr>
            </a:lvl3pPr>
            <a:lvl4pPr marL="1371600" indent="0">
              <a:buFontTx/>
              <a:buNone/>
              <a:defRPr>
                <a:solidFill>
                  <a:srgbClr val="7E8082"/>
                </a:solidFill>
              </a:defRPr>
            </a:lvl4pPr>
            <a:lvl5pPr marL="1828800" indent="0">
              <a:buFontTx/>
              <a:buNone/>
              <a:defRPr>
                <a:solidFill>
                  <a:srgbClr val="7E8082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5761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1" r:id="rId4"/>
    <p:sldLayoutId id="2147483655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SJ12/16/20E </a:t>
            </a:r>
            <a:r>
              <a:rPr lang="en-US" dirty="0"/>
              <a:t>Machine Overview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Rafael Bazzarella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1/10/2022</a:t>
            </a:r>
          </a:p>
        </p:txBody>
      </p:sp>
    </p:spTree>
    <p:extLst>
      <p:ext uri="{BB962C8B-B14F-4D97-AF65-F5344CB8AC3E}">
        <p14:creationId xmlns:p14="http://schemas.microsoft.com/office/powerpoint/2010/main" val="394802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r="19106" b="72"/>
          <a:stretch/>
        </p:blipFill>
        <p:spPr>
          <a:xfrm>
            <a:off x="6264463" y="244750"/>
            <a:ext cx="2866445" cy="477740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4171327" cy="3288344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Standard Dual Load Cell</a:t>
            </a:r>
          </a:p>
          <a:p>
            <a:pPr lvl="1"/>
            <a:r>
              <a:rPr lang="en-US" sz="1100" dirty="0">
                <a:solidFill>
                  <a:srgbClr val="7E8082"/>
                </a:solidFill>
              </a:rPr>
              <a:t>2 different load cells beneath platform (2 sides and one on rear)</a:t>
            </a:r>
          </a:p>
          <a:p>
            <a:pPr lvl="1"/>
            <a:r>
              <a:rPr lang="en-US" sz="1100" dirty="0">
                <a:solidFill>
                  <a:srgbClr val="7E8082"/>
                </a:solidFill>
              </a:rPr>
              <a:t>Wiring goes into a junction box and then feeds back into the main controller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4943907" cy="511175"/>
          </a:xfrm>
        </p:spPr>
        <p:txBody>
          <a:bodyPr/>
          <a:lstStyle/>
          <a:p>
            <a:r>
              <a:rPr lang="en-US" dirty="0"/>
              <a:t>Load Sense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3106" r="8393" b="-1116"/>
          <a:stretch/>
        </p:blipFill>
        <p:spPr>
          <a:xfrm>
            <a:off x="4752069" y="2060088"/>
            <a:ext cx="2456510" cy="161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6321287" y="1916264"/>
            <a:ext cx="1184744" cy="71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86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Mast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4968397" cy="3288344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SJ12E – 4 section mast with 3 stage lift cylinder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SJ16E and SJ20E – 5 section mast with 4 stage lift cylinder 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Multi-stage lifting cylinder 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Eliminates chains, sheaves and bushings, reducing maintenance </a:t>
            </a:r>
            <a:r>
              <a:rPr lang="en-US" sz="1000" dirty="0" err="1">
                <a:solidFill>
                  <a:srgbClr val="7E8082"/>
                </a:solidFill>
              </a:rPr>
              <a:t>ce</a:t>
            </a:r>
            <a:r>
              <a:rPr lang="en-US" sz="1000" dirty="0">
                <a:solidFill>
                  <a:srgbClr val="7E8082"/>
                </a:solidFill>
              </a:rPr>
              <a:t> requirements</a:t>
            </a: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Rigid design allows operator comfort at height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Improved mast overlap</a:t>
            </a:r>
          </a:p>
          <a:p>
            <a:pPr marL="457200" lvl="1" indent="0">
              <a:buNone/>
            </a:pPr>
            <a:endParaRPr lang="en-US" sz="10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Closed from debris ingress similar to previous  design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31183" y="2705296"/>
            <a:ext cx="2306831" cy="173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DE0E7-D682-41F6-8ED2-D94AF88E1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724" y="188626"/>
            <a:ext cx="2412193" cy="1210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997B9-8059-47A0-B32C-CA121B739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370" y="345411"/>
            <a:ext cx="1731745" cy="458714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92786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Mast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4968397" cy="3288344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SJ12/16E – Mast inline with platform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SJ20E – Mast slightly higher than platform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Added Maintenance pin for safety. 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F9D0FBBB-7556-42E4-ADE8-78C4B1D021F2">
            <a:extLst>
              <a:ext uri="{FF2B5EF4-FFF2-40B4-BE49-F238E27FC236}">
                <a16:creationId xmlns:a16="http://schemas.microsoft.com/office/drawing/2014/main" id="{770317B8-65FA-4B99-B455-30C368708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/>
          <a:stretch/>
        </p:blipFill>
        <p:spPr bwMode="auto">
          <a:xfrm>
            <a:off x="5165603" y="2542968"/>
            <a:ext cx="3594349" cy="23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0D51CDA0-EAE2-4AB5-AC31-C16524F2C7E1">
            <a:extLst>
              <a:ext uri="{FF2B5EF4-FFF2-40B4-BE49-F238E27FC236}">
                <a16:creationId xmlns:a16="http://schemas.microsoft.com/office/drawing/2014/main" id="{83321E18-45E8-4AA6-B79A-D664685F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52" y="2931459"/>
            <a:ext cx="1435054" cy="19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19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9" y="1311088"/>
            <a:ext cx="8111366" cy="3288344"/>
          </a:xfrm>
        </p:spPr>
        <p:txBody>
          <a:bodyPr/>
          <a:lstStyle/>
          <a:p>
            <a:r>
              <a:rPr lang="en-US" sz="1600" dirty="0">
                <a:solidFill>
                  <a:srgbClr val="7E8082"/>
                </a:solidFill>
              </a:rPr>
              <a:t>Global external counterweights similar to current SJ20 but unique to each model</a:t>
            </a:r>
          </a:p>
          <a:p>
            <a:r>
              <a:rPr lang="en-US" sz="1600" dirty="0">
                <a:solidFill>
                  <a:srgbClr val="7E8082"/>
                </a:solidFill>
              </a:rPr>
              <a:t>Battery disconnect relocated to front of machine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Front of Machine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F78C6-94D3-45B4-8D6D-A4D76926A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38"/>
          <a:stretch/>
        </p:blipFill>
        <p:spPr>
          <a:xfrm>
            <a:off x="5448518" y="2904414"/>
            <a:ext cx="3311433" cy="211096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A58C679D-75C2-4E1A-AB73-95A5C32BD8B7">
            <a:extLst>
              <a:ext uri="{FF2B5EF4-FFF2-40B4-BE49-F238E27FC236}">
                <a16:creationId xmlns:a16="http://schemas.microsoft.com/office/drawing/2014/main" id="{EC1395C1-938B-462A-94AD-5611258AF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/>
          <a:stretch/>
        </p:blipFill>
        <p:spPr bwMode="auto">
          <a:xfrm>
            <a:off x="695650" y="2625315"/>
            <a:ext cx="3121805" cy="2181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81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-2148" r="452" b="219"/>
          <a:stretch/>
        </p:blipFill>
        <p:spPr>
          <a:xfrm rot="5400000">
            <a:off x="4203891" y="2687545"/>
            <a:ext cx="2206487" cy="2564296"/>
          </a:xfrm>
          <a:prstGeom prst="rect">
            <a:avLst/>
          </a:prstGeom>
          <a:effectLst>
            <a:outerShdw blurRad="50800" dir="5400000" sx="1000" sy="1000" algn="ctr" rotWithShape="0">
              <a:srgbClr val="000000">
                <a:alpha val="43137"/>
              </a:srgbClr>
            </a:outerShdw>
            <a:softEdge rad="1397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193289" cy="511175"/>
          </a:xfrm>
        </p:spPr>
        <p:txBody>
          <a:bodyPr/>
          <a:lstStyle/>
          <a:p>
            <a:r>
              <a:rPr lang="en-US" dirty="0"/>
              <a:t>Rear of machine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5012900" cy="3832412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Optional leak containment system 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Slide out single tray with pad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Latch type hook to lock in place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Replaceable pads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Forklift pockets at rear of machine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5 x 2.5”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Onboard 650W Delta-Q charger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Tie/down and lifting lugs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Manual E-Lowering pull valve</a:t>
            </a:r>
          </a:p>
          <a:p>
            <a:r>
              <a:rPr lang="en-US" sz="1400" dirty="0">
                <a:solidFill>
                  <a:srgbClr val="7E8082"/>
                </a:solidFill>
              </a:rPr>
              <a:t>Power to Platform plug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73" y="793750"/>
            <a:ext cx="3444239" cy="25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7" y="1311088"/>
            <a:ext cx="4873753" cy="3674666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Similar flooring design as booms with steel mesh platform flooring</a:t>
            </a:r>
          </a:p>
          <a:p>
            <a:pPr lvl="1"/>
            <a:r>
              <a:rPr lang="en-US" sz="1100" dirty="0">
                <a:solidFill>
                  <a:srgbClr val="7E8082"/>
                </a:solidFill>
              </a:rPr>
              <a:t>Easy to replace with bolt on install (not welded)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Up and over reach with traversing 16” (0.41m) extension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Unrestricted access to all components 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(platform slides forward for access when stowed, maintenance pin also included to lock mast in elevated position for easier battery removal)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Platform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E76C97-5CC6-4CAF-A3B4-755B5F530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42" y="2691398"/>
            <a:ext cx="3619411" cy="229435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96CA38-DA6C-4313-BF3F-4FC0D5DD1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6"/>
          <a:stretch/>
        </p:blipFill>
        <p:spPr>
          <a:xfrm>
            <a:off x="6308749" y="238912"/>
            <a:ext cx="2451204" cy="21320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79313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E82B6F-82D9-4907-A037-904C464AFF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ADB12-07EA-49C7-A470-F02278B34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SimSun" panose="02010600030101010101" pitchFamily="2" charset="-122"/>
                <a:cs typeface="Arial" panose="020B0604020202020204" pitchFamily="34" charset="0"/>
              </a:rPr>
              <a:t>Wind Rating </a:t>
            </a:r>
            <a:endParaRPr lang="en-US" dirty="0"/>
          </a:p>
        </p:txBody>
      </p:sp>
      <p:pic>
        <p:nvPicPr>
          <p:cNvPr id="9" name="Picture 52" descr="MCNA00382_0000[1]">
            <a:extLst>
              <a:ext uri="{FF2B5EF4-FFF2-40B4-BE49-F238E27FC236}">
                <a16:creationId xmlns:a16="http://schemas.microsoft.com/office/drawing/2014/main" id="{6C43F0DC-5F22-484C-8AB2-2BCB6F7D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04" y="1225044"/>
            <a:ext cx="3587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E2EBA-F5D0-4E5D-8D62-E8D273265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082" y="793750"/>
            <a:ext cx="1824339" cy="421951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08EA144E-4D27-446D-A415-5C4CDFD7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93" y="2426781"/>
            <a:ext cx="9413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6E84C4-06A3-4731-9A94-C60156982084}"/>
              </a:ext>
            </a:extLst>
          </p:cNvPr>
          <p:cNvCxnSpPr/>
          <p:nvPr/>
        </p:nvCxnSpPr>
        <p:spPr>
          <a:xfrm flipH="1">
            <a:off x="4368929" y="2128331"/>
            <a:ext cx="11112" cy="258445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7E780C6-6915-4C12-BE1B-A36A8088E915}"/>
              </a:ext>
            </a:extLst>
          </p:cNvPr>
          <p:cNvSpPr/>
          <p:nvPr/>
        </p:nvSpPr>
        <p:spPr>
          <a:xfrm rot="16200000">
            <a:off x="3217739" y="3155178"/>
            <a:ext cx="201980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SJ16E - 12’ -  3.65 m</a:t>
            </a:r>
            <a:r>
              <a:rPr lang="en-GB" altLang="en-US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573EBE-5ED6-406F-A585-F231FBA8C1D8}"/>
              </a:ext>
            </a:extLst>
          </p:cNvPr>
          <p:cNvCxnSpPr/>
          <p:nvPr/>
        </p:nvCxnSpPr>
        <p:spPr>
          <a:xfrm>
            <a:off x="3776791" y="2106106"/>
            <a:ext cx="75882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B6035-721E-48E2-927D-09BEF7AB3CA5}"/>
              </a:ext>
            </a:extLst>
          </p:cNvPr>
          <p:cNvCxnSpPr/>
          <p:nvPr/>
        </p:nvCxnSpPr>
        <p:spPr>
          <a:xfrm>
            <a:off x="3776791" y="4712781"/>
            <a:ext cx="75882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2">
            <a:extLst>
              <a:ext uri="{FF2B5EF4-FFF2-40B4-BE49-F238E27FC236}">
                <a16:creationId xmlns:a16="http://schemas.microsoft.com/office/drawing/2014/main" id="{FFC0C805-D01B-483D-96BA-57D6AF7A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581" y="945644"/>
            <a:ext cx="33099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 dirty="0">
                <a:solidFill>
                  <a:srgbClr val="7E8082"/>
                </a:solidFill>
              </a:rPr>
              <a:t>SJ12E full wind rating </a:t>
            </a:r>
            <a:r>
              <a:rPr lang="en-GB" altLang="en-US" sz="1400" i="1" dirty="0">
                <a:solidFill>
                  <a:srgbClr val="7E8082"/>
                </a:solidFill>
              </a:rPr>
              <a:t>(12.5m/s) </a:t>
            </a:r>
          </a:p>
          <a:p>
            <a:endParaRPr lang="en-GB" altLang="en-US" sz="1400" dirty="0">
              <a:solidFill>
                <a:srgbClr val="7E8082"/>
              </a:solidFill>
            </a:endParaRPr>
          </a:p>
          <a:p>
            <a:r>
              <a:rPr lang="en-GB" altLang="en-US" sz="1400" dirty="0">
                <a:solidFill>
                  <a:srgbClr val="7E8082"/>
                </a:solidFill>
              </a:rPr>
              <a:t>SJ16/20E zero wind rating </a:t>
            </a:r>
          </a:p>
          <a:p>
            <a:endParaRPr lang="en-GB" altLang="en-US" sz="1400" dirty="0">
              <a:solidFill>
                <a:srgbClr val="7E8082"/>
              </a:solidFill>
            </a:endParaRPr>
          </a:p>
          <a:p>
            <a:r>
              <a:rPr lang="en-GB" altLang="en-US" sz="1400" dirty="0">
                <a:solidFill>
                  <a:srgbClr val="7E8082"/>
                </a:solidFill>
              </a:rPr>
              <a:t>With selectable wind rating option </a:t>
            </a:r>
          </a:p>
          <a:p>
            <a:r>
              <a:rPr lang="en-GB" altLang="en-US" sz="1400" i="1" dirty="0">
                <a:solidFill>
                  <a:srgbClr val="7E8082"/>
                </a:solidFill>
              </a:rPr>
              <a:t>(limits operational height when selected)</a:t>
            </a:r>
            <a:r>
              <a:rPr lang="en-GB" altLang="en-US" sz="1400" dirty="0">
                <a:solidFill>
                  <a:srgbClr val="7E8082"/>
                </a:solidFill>
              </a:rPr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2949355-7404-4BC8-B6FD-C6109B2D5067}"/>
              </a:ext>
            </a:extLst>
          </p:cNvPr>
          <p:cNvSpPr/>
          <p:nvPr/>
        </p:nvSpPr>
        <p:spPr>
          <a:xfrm>
            <a:off x="4059366" y="1132969"/>
            <a:ext cx="584200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B7F02-CCA7-4860-A612-D74E08EFE8B4}"/>
              </a:ext>
            </a:extLst>
          </p:cNvPr>
          <p:cNvCxnSpPr/>
          <p:nvPr/>
        </p:nvCxnSpPr>
        <p:spPr>
          <a:xfrm>
            <a:off x="4145091" y="1229806"/>
            <a:ext cx="439738" cy="390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B40C20-1DF7-40B3-9B6D-2E7C07DAC05B}"/>
              </a:ext>
            </a:extLst>
          </p:cNvPr>
          <p:cNvCxnSpPr/>
          <p:nvPr/>
        </p:nvCxnSpPr>
        <p:spPr>
          <a:xfrm flipV="1">
            <a:off x="4351466" y="820231"/>
            <a:ext cx="0" cy="31273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1E7351-B031-4E0B-B278-01FD490843F1}"/>
              </a:ext>
            </a:extLst>
          </p:cNvPr>
          <p:cNvCxnSpPr/>
          <p:nvPr/>
        </p:nvCxnSpPr>
        <p:spPr>
          <a:xfrm>
            <a:off x="4365754" y="1707644"/>
            <a:ext cx="17462" cy="40798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4CD309-A96E-4311-BE51-86B5C4F4E719}"/>
              </a:ext>
            </a:extLst>
          </p:cNvPr>
          <p:cNvCxnSpPr/>
          <p:nvPr/>
        </p:nvCxnSpPr>
        <p:spPr>
          <a:xfrm flipV="1">
            <a:off x="4351466" y="626556"/>
            <a:ext cx="0" cy="31908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7AE972E-4015-4799-85FF-539C1B80133C}"/>
              </a:ext>
            </a:extLst>
          </p:cNvPr>
          <p:cNvGrpSpPr/>
          <p:nvPr/>
        </p:nvGrpSpPr>
        <p:grpSpPr>
          <a:xfrm>
            <a:off x="4705480" y="3955545"/>
            <a:ext cx="4078032" cy="698798"/>
            <a:chOff x="5162411" y="72462"/>
            <a:chExt cx="3873779" cy="6978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D6234F-E999-4BEF-B2F8-5E0CE5774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194" t="79664" r="20836" b="10428"/>
            <a:stretch/>
          </p:blipFill>
          <p:spPr>
            <a:xfrm>
              <a:off x="5162411" y="255487"/>
              <a:ext cx="3873779" cy="5147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96FDB8-3218-4CAB-AC88-09777E2BD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194" t="15118" r="20836" b="81843"/>
            <a:stretch/>
          </p:blipFill>
          <p:spPr>
            <a:xfrm>
              <a:off x="5162411" y="72462"/>
              <a:ext cx="3873779" cy="15787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EBD179D-D148-43B8-B64F-C59F41166403}"/>
              </a:ext>
            </a:extLst>
          </p:cNvPr>
          <p:cNvSpPr/>
          <p:nvPr/>
        </p:nvSpPr>
        <p:spPr>
          <a:xfrm rot="16200000">
            <a:off x="3481138" y="3155179"/>
            <a:ext cx="201980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SJ20E – 13’ -  3.96 m</a:t>
            </a:r>
            <a:r>
              <a:rPr lang="en-GB" altLang="en-US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94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7" y="1311088"/>
            <a:ext cx="4268635" cy="3288344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200" dirty="0">
                <a:solidFill>
                  <a:srgbClr val="7E8082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Launched with new VM’s - the ECO logo will highlight our focus on sustainable products and to actively reduce our overall environmental impact.</a:t>
            </a:r>
          </a:p>
          <a:p>
            <a:pPr lvl="0">
              <a:spcBef>
                <a:spcPts val="600"/>
              </a:spcBef>
            </a:pPr>
            <a:endParaRPr lang="en-US" sz="1200" dirty="0">
              <a:solidFill>
                <a:srgbClr val="7E8082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200" dirty="0">
                <a:solidFill>
                  <a:srgbClr val="7E8082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The label also is accompanied by relevant information in the form of an ECO Matrix that details what constitutes the improvement in sustainability that we have achieved.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1200" dirty="0">
              <a:solidFill>
                <a:srgbClr val="7E8082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7E8082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US" sz="1200" dirty="0">
                <a:solidFill>
                  <a:srgbClr val="7E8082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ridging the gap between practicality and sustainable efficiency by decreasing the overall carbon footprint for our customers</a:t>
            </a:r>
            <a:endParaRPr lang="en-US" sz="1200" dirty="0">
              <a:solidFill>
                <a:srgbClr val="7E8082"/>
              </a:solidFill>
            </a:endParaRPr>
          </a:p>
          <a:p>
            <a:pPr marL="0" lvl="0" indent="0">
              <a:spcBef>
                <a:spcPts val="600"/>
              </a:spcBef>
              <a:buNone/>
            </a:pPr>
            <a:endParaRPr lang="en-US" sz="1200" dirty="0">
              <a:solidFill>
                <a:srgbClr val="7E8082"/>
              </a:solidFill>
            </a:endParaRPr>
          </a:p>
          <a:p>
            <a:pPr marL="0" indent="0">
              <a:buNone/>
            </a:pPr>
            <a:endParaRPr lang="en-US" sz="12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 Logo and Matrix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F76040-8041-4D5E-894E-08CDD4469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" y="4111806"/>
            <a:ext cx="1985297" cy="8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59AEE1-3552-4BA0-A0B5-D53BE8695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48" y="980907"/>
            <a:ext cx="3538545" cy="40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24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86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4835842" cy="511175"/>
          </a:xfrm>
        </p:spPr>
        <p:txBody>
          <a:bodyPr/>
          <a:lstStyle/>
          <a:p>
            <a:r>
              <a:rPr lang="en-US" dirty="0" err="1"/>
              <a:t>SJxxE</a:t>
            </a:r>
            <a:r>
              <a:rPr lang="en-US" dirty="0"/>
              <a:t>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5555198" cy="328834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AC brushless electric drive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Mast in-line with platform height ( SJ12/16E) </a:t>
            </a:r>
            <a:endParaRPr lang="en-US" sz="1400" b="1" dirty="0">
              <a:solidFill>
                <a:srgbClr val="7E8082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Full Unrestricted view - mesh bottom platform design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Self closing half height gate </a:t>
            </a:r>
            <a:endParaRPr lang="en-US" sz="1400" b="1" dirty="0">
              <a:solidFill>
                <a:srgbClr val="7E8082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Load sensing included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Wind rated SJ12E – optional on SJ16/20 E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Leak containment *Optional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Traversing 16” (0.41m) extension for up and over reach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4” (10cm) wide tires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srgbClr val="7E8082"/>
                </a:solidFill>
              </a:rPr>
              <a:t>90° front wheel steering provides zero turning radius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1400" dirty="0">
                <a:solidFill>
                  <a:srgbClr val="7E8082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34A0B-A93C-4E5A-A274-2641E587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056" y="675035"/>
            <a:ext cx="3094299" cy="379343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62724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4835842" cy="511175"/>
          </a:xfrm>
        </p:spPr>
        <p:txBody>
          <a:bodyPr/>
          <a:lstStyle/>
          <a:p>
            <a:r>
              <a:rPr lang="en-US" dirty="0"/>
              <a:t>Spec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76DA9-7F8E-4B06-8914-A271AA46E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62" t="26612" r="17129" b="42271"/>
          <a:stretch/>
        </p:blipFill>
        <p:spPr>
          <a:xfrm>
            <a:off x="195771" y="1385047"/>
            <a:ext cx="4745811" cy="2107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7F3B4-CD80-430E-8D2B-EDB7B24C4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17" t="17739" r="17353" b="11176"/>
          <a:stretch/>
        </p:blipFill>
        <p:spPr>
          <a:xfrm>
            <a:off x="4941582" y="641423"/>
            <a:ext cx="3875464" cy="4181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8B91A-C843-49D4-BA81-0A93D4F93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76" t="32977" r="15406" b="44110"/>
          <a:stretch/>
        </p:blipFill>
        <p:spPr>
          <a:xfrm>
            <a:off x="669840" y="3455894"/>
            <a:ext cx="1187121" cy="1657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4D01B2-6F1A-4954-A87A-E0203A49F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97" t="55683" r="14511" b="22295"/>
          <a:stretch/>
        </p:blipFill>
        <p:spPr>
          <a:xfrm>
            <a:off x="2173844" y="3477703"/>
            <a:ext cx="1720791" cy="1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7" y="1311088"/>
            <a:ext cx="8620615" cy="3288344"/>
          </a:xfrm>
        </p:spPr>
        <p:txBody>
          <a:bodyPr/>
          <a:lstStyle/>
          <a:p>
            <a:r>
              <a:rPr lang="en-US" sz="1200" dirty="0">
                <a:solidFill>
                  <a:srgbClr val="7E8082"/>
                </a:solidFill>
              </a:rPr>
              <a:t>Wind rating – SJ16 E (12 ft / 3.65 m)</a:t>
            </a:r>
          </a:p>
          <a:p>
            <a:r>
              <a:rPr lang="en-US" sz="1200" dirty="0">
                <a:solidFill>
                  <a:srgbClr val="7E8082"/>
                </a:solidFill>
              </a:rPr>
              <a:t> 	         SJ20 E (13 ft / 3.96 m)</a:t>
            </a:r>
          </a:p>
          <a:p>
            <a:r>
              <a:rPr lang="en-US" sz="1200" dirty="0">
                <a:solidFill>
                  <a:srgbClr val="7E8082"/>
                </a:solidFill>
              </a:rPr>
              <a:t>Dual flashing lights </a:t>
            </a:r>
          </a:p>
          <a:p>
            <a:r>
              <a:rPr lang="en-US" sz="1200" dirty="0">
                <a:solidFill>
                  <a:srgbClr val="7E8082"/>
                </a:solidFill>
              </a:rPr>
              <a:t>4 x 6V (220Ah) Batteries</a:t>
            </a:r>
          </a:p>
          <a:p>
            <a:r>
              <a:rPr lang="en-US" sz="1200" dirty="0">
                <a:solidFill>
                  <a:srgbClr val="7E8082"/>
                </a:solidFill>
              </a:rPr>
              <a:t>White Noise Alarm</a:t>
            </a:r>
          </a:p>
          <a:p>
            <a:r>
              <a:rPr lang="en-US" sz="1200" dirty="0">
                <a:solidFill>
                  <a:srgbClr val="7E8082"/>
                </a:solidFill>
              </a:rPr>
              <a:t>Saloon gate</a:t>
            </a:r>
          </a:p>
          <a:p>
            <a:r>
              <a:rPr lang="en-US" sz="1200" dirty="0">
                <a:solidFill>
                  <a:srgbClr val="7E8082"/>
                </a:solidFill>
              </a:rPr>
              <a:t>Bio oil </a:t>
            </a:r>
          </a:p>
          <a:p>
            <a:r>
              <a:rPr lang="en-US" sz="1200" dirty="0">
                <a:solidFill>
                  <a:srgbClr val="7E8082"/>
                </a:solidFill>
              </a:rPr>
              <a:t>Secondary guarding lift enable (SGLE)</a:t>
            </a:r>
          </a:p>
          <a:p>
            <a:r>
              <a:rPr lang="en-US" sz="1200" dirty="0">
                <a:solidFill>
                  <a:srgbClr val="7E8082"/>
                </a:solidFill>
              </a:rPr>
              <a:t>Non-destructive testing </a:t>
            </a:r>
          </a:p>
          <a:p>
            <a:r>
              <a:rPr lang="en-US" sz="1200" dirty="0">
                <a:solidFill>
                  <a:srgbClr val="7E8082"/>
                </a:solidFill>
              </a:rPr>
              <a:t>ELEVATE Telematics and ELEVATE Battery Management System (BMS) *</a:t>
            </a:r>
          </a:p>
          <a:p>
            <a:r>
              <a:rPr lang="en-US" sz="1200" dirty="0">
                <a:solidFill>
                  <a:srgbClr val="7E8082"/>
                </a:solidFill>
              </a:rPr>
              <a:t>Warranty Options (3 year or 5 year plans available)</a:t>
            </a:r>
          </a:p>
          <a:p>
            <a:r>
              <a:rPr lang="en-US" sz="1200" dirty="0">
                <a:solidFill>
                  <a:srgbClr val="7E8082"/>
                </a:solidFill>
              </a:rPr>
              <a:t>Light duty pipe rack</a:t>
            </a:r>
          </a:p>
          <a:p>
            <a:r>
              <a:rPr lang="en-US" sz="1200" dirty="0">
                <a:solidFill>
                  <a:srgbClr val="7E8082"/>
                </a:solidFill>
              </a:rPr>
              <a:t>Tool tray (SJ12 &amp; SJ20 only)</a:t>
            </a:r>
          </a:p>
          <a:p>
            <a:r>
              <a:rPr lang="en-US" sz="1200" dirty="0">
                <a:solidFill>
                  <a:srgbClr val="7E8082"/>
                </a:solidFill>
              </a:rPr>
              <a:t>Fluorescent tube carrier</a:t>
            </a:r>
          </a:p>
          <a:p>
            <a:r>
              <a:rPr lang="en-US" sz="1200" dirty="0" err="1">
                <a:solidFill>
                  <a:srgbClr val="7E8082"/>
                </a:solidFill>
              </a:rPr>
              <a:t>EcoTray</a:t>
            </a:r>
            <a:r>
              <a:rPr lang="en-US" sz="1200" dirty="0">
                <a:solidFill>
                  <a:srgbClr val="7E8082"/>
                </a:solidFill>
              </a:rPr>
              <a:t> Leak Containment System</a:t>
            </a:r>
          </a:p>
          <a:p>
            <a:pPr marL="0" indent="0">
              <a:buNone/>
            </a:pPr>
            <a:endParaRPr lang="en-US" sz="12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Options 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46" y="747495"/>
            <a:ext cx="3576845" cy="5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6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5738078" cy="3288344"/>
          </a:xfrm>
        </p:spPr>
        <p:txBody>
          <a:bodyPr/>
          <a:lstStyle/>
          <a:p>
            <a:r>
              <a:rPr lang="en-US" sz="1600" dirty="0">
                <a:solidFill>
                  <a:srgbClr val="7E8082"/>
                </a:solidFill>
              </a:rPr>
              <a:t>Front wheel AC electric drive motors supplied by Nidec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Consistent torque and speed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Improves loading/ offloading onto trucks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25% gradeability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70% less hydraulic connections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30% improvement in duty cycle</a:t>
            </a:r>
          </a:p>
          <a:p>
            <a:pPr marL="0" indent="0">
              <a:buNone/>
            </a:pPr>
            <a:endParaRPr lang="en-US" sz="1600" dirty="0">
              <a:solidFill>
                <a:srgbClr val="7E8082"/>
              </a:solidFill>
            </a:endParaRPr>
          </a:p>
          <a:p>
            <a:r>
              <a:rPr lang="en-US" sz="1600" dirty="0">
                <a:solidFill>
                  <a:srgbClr val="7E8082"/>
                </a:solidFill>
              </a:rPr>
              <a:t>Drive gearbox supplied by Omni</a:t>
            </a:r>
          </a:p>
          <a:p>
            <a:endParaRPr lang="en-US" sz="1600" dirty="0">
              <a:solidFill>
                <a:srgbClr val="7E8082"/>
              </a:solidFill>
            </a:endParaRPr>
          </a:p>
          <a:p>
            <a:r>
              <a:rPr lang="en-US" sz="1600" dirty="0">
                <a:solidFill>
                  <a:srgbClr val="7E8082"/>
                </a:solidFill>
              </a:rPr>
              <a:t>Hydraulic front wheel steering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Steering cylinder mounted underneath chassis</a:t>
            </a:r>
          </a:p>
          <a:p>
            <a:pPr lvl="1"/>
            <a:r>
              <a:rPr lang="en-US" sz="1200" dirty="0">
                <a:solidFill>
                  <a:srgbClr val="7E8082"/>
                </a:solidFill>
              </a:rPr>
              <a:t>Zero inside turning radius</a:t>
            </a:r>
          </a:p>
          <a:p>
            <a:endParaRPr lang="en-US" sz="1600" dirty="0">
              <a:solidFill>
                <a:srgbClr val="7E8082"/>
              </a:solidFill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Electric Drive/ Components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6654" y="1239884"/>
            <a:ext cx="3839484" cy="287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02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Onboard Diagnostics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4046" y="1311088"/>
            <a:ext cx="4370833" cy="3288344"/>
          </a:xfrm>
        </p:spPr>
        <p:txBody>
          <a:bodyPr/>
          <a:lstStyle/>
          <a:p>
            <a:r>
              <a:rPr lang="en-US" sz="1400" dirty="0" err="1">
                <a:solidFill>
                  <a:srgbClr val="7E8082"/>
                </a:solidFill>
              </a:rPr>
              <a:t>Zapi</a:t>
            </a:r>
            <a:r>
              <a:rPr lang="en-US" sz="1400" dirty="0">
                <a:solidFill>
                  <a:srgbClr val="7E8082"/>
                </a:solidFill>
              </a:rPr>
              <a:t> display with onboard diagnostic readouts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Same supplier as other Skyjack product (SJ30ARJE)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Plain simple language similar to what we have on our DC scissors with drop down menus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Mounted in rear wheel well, offset inside for protection against debris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CAN based fully integrated controls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Electrical brake release</a:t>
            </a:r>
          </a:p>
        </p:txBody>
      </p:sp>
      <p:pic>
        <p:nvPicPr>
          <p:cNvPr id="6" name="0781F286-683F-4E85-B87B-6B41455825F6">
            <a:extLst>
              <a:ext uri="{FF2B5EF4-FFF2-40B4-BE49-F238E27FC236}">
                <a16:creationId xmlns:a16="http://schemas.microsoft.com/office/drawing/2014/main" id="{660F04DD-556E-4A98-A25B-6FE58D37E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01" y="680197"/>
            <a:ext cx="3120559" cy="4160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02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5267815" cy="3288344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Hardwired </a:t>
            </a:r>
            <a:r>
              <a:rPr lang="en-US" sz="1400" dirty="0" err="1">
                <a:solidFill>
                  <a:srgbClr val="7E8082"/>
                </a:solidFill>
              </a:rPr>
              <a:t>Zapi</a:t>
            </a:r>
            <a:r>
              <a:rPr lang="en-US" sz="1400" dirty="0">
                <a:solidFill>
                  <a:srgbClr val="7E8082"/>
                </a:solidFill>
              </a:rPr>
              <a:t> controller (same supplier as other Skyjack product, 30ARJE)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Mounted on a bracket that’s underneath the top plate of the base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Easy access with 2 bolts but out of the way from debris and water intrusion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Separate from service latch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Controller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882" y="1707791"/>
            <a:ext cx="3222926" cy="241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92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26" y="1550504"/>
            <a:ext cx="4908874" cy="318609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5006936" cy="3288344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Flip up access lid for main service components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Bucher pump/motor combo mounted inside with access to all valves and service parts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Delta-Q 650W charger mounted inside rear of machine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LED lights can be seen from rear of base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Main manifold with spin off oil filter for ease of service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2 x 12V battery configuration standard with 4 x 6V as an option </a:t>
            </a:r>
            <a:r>
              <a:rPr lang="en-US" sz="1000" dirty="0">
                <a:solidFill>
                  <a:srgbClr val="7E8082"/>
                </a:solidFill>
              </a:rPr>
              <a:t>(4 x 6V standard for CE and AS)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HIRD data on 2 x 12V battery pack similar to SJ3220/26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4004173" cy="511175"/>
          </a:xfrm>
        </p:spPr>
        <p:txBody>
          <a:bodyPr/>
          <a:lstStyle/>
          <a:p>
            <a:r>
              <a:rPr lang="en-US" dirty="0"/>
              <a:t>Internal Components</a:t>
            </a:r>
          </a:p>
        </p:txBody>
      </p:sp>
    </p:spTree>
    <p:extLst>
      <p:ext uri="{BB962C8B-B14F-4D97-AF65-F5344CB8AC3E}">
        <p14:creationId xmlns:p14="http://schemas.microsoft.com/office/powerpoint/2010/main" val="308850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4501305" cy="3491500"/>
          </a:xfrm>
        </p:spPr>
        <p:txBody>
          <a:bodyPr/>
          <a:lstStyle/>
          <a:p>
            <a:r>
              <a:rPr lang="en-US" sz="1400" dirty="0">
                <a:solidFill>
                  <a:srgbClr val="7E8082"/>
                </a:solidFill>
              </a:rPr>
              <a:t>Fixed pothole protection system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Designed to go over cables without issues of “catching up”</a:t>
            </a:r>
          </a:p>
          <a:p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Freedom to forklift from the side like other models</a:t>
            </a:r>
          </a:p>
          <a:p>
            <a:pPr lvl="1"/>
            <a:r>
              <a:rPr lang="en-US" sz="1000" dirty="0">
                <a:solidFill>
                  <a:srgbClr val="7E8082"/>
                </a:solidFill>
              </a:rPr>
              <a:t>Welded plates act as catch system incase of slippage when loading/ offloading</a:t>
            </a:r>
          </a:p>
          <a:p>
            <a:pPr marL="0" indent="0">
              <a:buNone/>
            </a:pPr>
            <a:endParaRPr lang="en-US" sz="1400" dirty="0">
              <a:solidFill>
                <a:srgbClr val="7E8082"/>
              </a:solidFill>
            </a:endParaRPr>
          </a:p>
          <a:p>
            <a:r>
              <a:rPr lang="en-US" sz="1400" dirty="0">
                <a:solidFill>
                  <a:srgbClr val="7E8082"/>
                </a:solidFill>
              </a:rPr>
              <a:t>Lowest clearance is 1" and 3.5“ highest point</a:t>
            </a:r>
          </a:p>
          <a:p>
            <a:pPr lvl="1"/>
            <a:r>
              <a:rPr lang="en-US" sz="1100" dirty="0">
                <a:solidFill>
                  <a:srgbClr val="7E8082"/>
                </a:solidFill>
              </a:rPr>
              <a:t>Improved ground clearance over other previous VM’s and SJ3219</a:t>
            </a:r>
          </a:p>
          <a:p>
            <a:pPr marL="457200" lvl="1" indent="0">
              <a:buNone/>
            </a:pPr>
            <a:endParaRPr lang="en-US" sz="1100" dirty="0">
              <a:solidFill>
                <a:srgbClr val="7E8082"/>
              </a:solidFill>
            </a:endParaRPr>
          </a:p>
          <a:p>
            <a:pPr lvl="1"/>
            <a:endParaRPr lang="en-US" sz="1100" dirty="0"/>
          </a:p>
          <a:p>
            <a:pPr marL="457200" lvl="1" indent="0">
              <a:buNone/>
            </a:pPr>
            <a:endParaRPr lang="en-US" sz="11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Pothole Protection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82" y="1304925"/>
            <a:ext cx="3784709" cy="283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352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05D403C2DBC42B25AC90525C46A37" ma:contentTypeVersion="4" ma:contentTypeDescription="Create a new document." ma:contentTypeScope="" ma:versionID="eab4664f8330c20b6b5a3070ae8bc7d2">
  <xsd:schema xmlns:xsd="http://www.w3.org/2001/XMLSchema" xmlns:xs="http://www.w3.org/2001/XMLSchema" xmlns:p="http://schemas.microsoft.com/office/2006/metadata/properties" xmlns:ns2="73c6a9f0-5026-4a16-83bc-39644e0e64f3" targetNamespace="http://schemas.microsoft.com/office/2006/metadata/properties" ma:root="true" ma:fieldsID="c161dfa32634640b25eaa5d86b08334c" ns2:_="">
    <xsd:import namespace="73c6a9f0-5026-4a16-83bc-39644e0e64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6a9f0-5026-4a16-83bc-39644e0e64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c6a9f0-5026-4a16-83bc-39644e0e64f3">N64WC64HNMQH-641-1650</_dlc_DocId>
    <_dlc_DocIdUrl xmlns="73c6a9f0-5026-4a16-83bc-39644e0e64f3">
      <Url>http://linus/skyjack/_layouts/15/DocIdRedir.aspx?ID=N64WC64HNMQH-641-1650</Url>
      <Description>N64WC64HNMQH-641-1650</Description>
    </_dlc_DocIdUrl>
  </documentManagement>
</p:properties>
</file>

<file path=customXml/itemProps1.xml><?xml version="1.0" encoding="utf-8"?>
<ds:datastoreItem xmlns:ds="http://schemas.openxmlformats.org/officeDocument/2006/customXml" ds:itemID="{D4BB9F20-9A05-4D45-988D-CC492BF29F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D203CF-4DF0-4FEF-8A81-8DEC0D7EDE2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28E3C72-5D7D-447C-AE49-A9862EB9C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6a9f0-5026-4a16-83bc-39644e0e6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C61C8AC-8BDA-40FB-9F81-C9091D3D5483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73c6a9f0-5026-4a16-83bc-39644e0e64f3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834</Words>
  <Application>Microsoft Office PowerPoint</Application>
  <PresentationFormat>On-screen Show (16:9)</PresentationFormat>
  <Paragraphs>163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SJ12/16/20E Machine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Huynh</dc:creator>
  <cp:lastModifiedBy>Rafael Bazzarella</cp:lastModifiedBy>
  <cp:revision>90</cp:revision>
  <dcterms:created xsi:type="dcterms:W3CDTF">2019-05-07T15:20:12Z</dcterms:created>
  <dcterms:modified xsi:type="dcterms:W3CDTF">2022-02-04T21:05:10Z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be162bfe-c9df-4522-89b2-91f07d3b0eee</vt:lpwstr>
  </property>
  <property fmtid="{D5CDD505-2E9C-101B-9397-08002B2CF9AE}" pid="3" name="ContentTypeId">
    <vt:lpwstr>0x01010032105D403C2DBC42B25AC90525C46A37</vt:lpwstr>
  </property>
</Properties>
</file>