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8" r:id="rId6"/>
    <p:sldId id="263" r:id="rId7"/>
    <p:sldId id="313" r:id="rId8"/>
    <p:sldId id="317" r:id="rId9"/>
    <p:sldId id="322" r:id="rId10"/>
    <p:sldId id="320" r:id="rId11"/>
    <p:sldId id="315" r:id="rId12"/>
    <p:sldId id="323" r:id="rId13"/>
    <p:sldId id="332" r:id="rId14"/>
    <p:sldId id="328" r:id="rId15"/>
    <p:sldId id="333" r:id="rId16"/>
    <p:sldId id="329" r:id="rId17"/>
    <p:sldId id="330" r:id="rId18"/>
    <p:sldId id="331" r:id="rId19"/>
    <p:sldId id="325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C2F"/>
    <a:srgbClr val="7E8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napToGrid="0">
      <p:cViewPr varScale="1">
        <p:scale>
          <a:sx n="120" d="100"/>
          <a:sy n="120" d="100"/>
        </p:scale>
        <p:origin x="144" y="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DF4A8-476C-497A-AA80-37729F61C1E9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EA30C-273C-4131-AAC5-38A54AB12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5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B3759-B9AB-414B-8A94-70994917608F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1292C-6523-4F58-B54B-6453132FB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1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08176" y="2038350"/>
            <a:ext cx="3952888" cy="301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4768" y="1597821"/>
            <a:ext cx="4953000" cy="4647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E63C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4768" y="2571750"/>
            <a:ext cx="17526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7E80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64768" y="3105151"/>
            <a:ext cx="1752600" cy="357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rgbClr val="7E808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56"/>
          <a:stretch>
            <a:fillRect/>
          </a:stretch>
        </p:blipFill>
        <p:spPr bwMode="auto">
          <a:xfrm>
            <a:off x="-76200" y="0"/>
            <a:ext cx="5486401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75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125" y="0"/>
            <a:ext cx="1825625" cy="55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9961" y="4923445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E63C2F"/>
                </a:solidFill>
              </a:defRPr>
            </a:lvl1pPr>
          </a:lstStyle>
          <a:p>
            <a:fld id="{D04929D0-6076-4AF1-9512-255500F49F1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6961" y="4923445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800" b="1">
                <a:solidFill>
                  <a:srgbClr val="E63C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5961" y="4923445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E63C2F"/>
                </a:solidFill>
              </a:defRPr>
            </a:lvl1pPr>
          </a:lstStyle>
          <a:p>
            <a:fld id="{ADC10B0D-13FB-49E6-AB22-9EA691595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4048" y="1311088"/>
            <a:ext cx="8229600" cy="3288344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 marL="742950" indent="-285750">
              <a:buFontTx/>
              <a:buBlip>
                <a:blip r:embed="rId3"/>
              </a:buBlip>
              <a:defRPr sz="2000"/>
            </a:lvl2pPr>
            <a:lvl3pPr marL="1143000" indent="-228600">
              <a:buFontTx/>
              <a:buBlip>
                <a:blip r:embed="rId3"/>
              </a:buBlip>
              <a:defRPr sz="1800"/>
            </a:lvl3pPr>
            <a:lvl4pPr marL="1600200" indent="-228600">
              <a:buFontTx/>
              <a:buBlip>
                <a:blip r:embed="rId3"/>
              </a:buBlip>
              <a:defRPr sz="1600"/>
            </a:lvl4pPr>
            <a:lvl5pPr marL="2057400" indent="-228600">
              <a:buFontTx/>
              <a:buBlip>
                <a:blip r:embed="rId3"/>
              </a:buBlip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793750"/>
            <a:ext cx="8229600" cy="511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7E8082"/>
                </a:solidFill>
              </a:defRPr>
            </a:lvl1pPr>
            <a:lvl2pPr marL="457200" indent="0">
              <a:buFontTx/>
              <a:buNone/>
              <a:defRPr>
                <a:solidFill>
                  <a:srgbClr val="7E8082"/>
                </a:solidFill>
              </a:defRPr>
            </a:lvl2pPr>
            <a:lvl3pPr marL="914400" indent="0">
              <a:buFontTx/>
              <a:buNone/>
              <a:defRPr>
                <a:solidFill>
                  <a:srgbClr val="7E8082"/>
                </a:solidFill>
              </a:defRPr>
            </a:lvl3pPr>
            <a:lvl4pPr marL="1371600" indent="0">
              <a:buFontTx/>
              <a:buNone/>
              <a:defRPr>
                <a:solidFill>
                  <a:srgbClr val="7E8082"/>
                </a:solidFill>
              </a:defRPr>
            </a:lvl4pPr>
            <a:lvl5pPr marL="1828800" indent="0">
              <a:buFontTx/>
              <a:buNone/>
              <a:defRPr>
                <a:solidFill>
                  <a:srgbClr val="7E8082"/>
                </a:solidFill>
              </a:defRPr>
            </a:lvl5pPr>
          </a:lstStyle>
          <a:p>
            <a:pPr lvl="0"/>
            <a:r>
              <a:rPr lang="en-US" dirty="0"/>
              <a:t>Title / Heading</a:t>
            </a:r>
          </a:p>
        </p:txBody>
      </p:sp>
    </p:spTree>
    <p:extLst>
      <p:ext uri="{BB962C8B-B14F-4D97-AF65-F5344CB8AC3E}">
        <p14:creationId xmlns:p14="http://schemas.microsoft.com/office/powerpoint/2010/main" val="204285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11493" y="1356049"/>
            <a:ext cx="4494652" cy="3463990"/>
          </a:xfrm>
          <a:prstGeom prst="rect">
            <a:avLst/>
          </a:prstGeom>
          <a:blipFill dpi="0" rotWithShape="1">
            <a:blip r:embed="rId2" cstate="screen">
              <a:alphaModFix amt="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60520" y="2697480"/>
            <a:ext cx="4471416" cy="78638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800" b="1">
                <a:solidFill>
                  <a:srgbClr val="E63C2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8091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3000" y="51435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73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26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564767" y="1597821"/>
            <a:ext cx="6210501" cy="464788"/>
          </a:xfrm>
        </p:spPr>
        <p:txBody>
          <a:bodyPr>
            <a:normAutofit fontScale="90000"/>
          </a:bodyPr>
          <a:lstStyle/>
          <a:p>
            <a:r>
              <a:rPr lang="en-US" dirty="0"/>
              <a:t>Skyjack ZB Telehandler</a:t>
            </a:r>
          </a:p>
        </p:txBody>
      </p:sp>
    </p:spTree>
    <p:extLst>
      <p:ext uri="{BB962C8B-B14F-4D97-AF65-F5344CB8AC3E}">
        <p14:creationId xmlns:p14="http://schemas.microsoft.com/office/powerpoint/2010/main" val="394802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793750"/>
            <a:ext cx="5483872" cy="511175"/>
          </a:xfrm>
        </p:spPr>
        <p:txBody>
          <a:bodyPr/>
          <a:lstStyle/>
          <a:p>
            <a:r>
              <a:rPr lang="en-US" dirty="0"/>
              <a:t>Chassis Features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237" y="1304925"/>
            <a:ext cx="53472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  <a:latin typeface="Arial-BoldMT"/>
              </a:rPr>
              <a:t>Dimensions Imperial Metric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348" y="1520369"/>
            <a:ext cx="514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Low mid mount design, well protected by chassis weldment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All service components are easily accessible from both sides of ZB2044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Remote oil filter located underneath chassis for easy access and service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D936E573-FE50-4F33-91C4-5DB94572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56" y="720180"/>
            <a:ext cx="35369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11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7" y="793750"/>
            <a:ext cx="8093719" cy="511175"/>
          </a:xfrm>
        </p:spPr>
        <p:txBody>
          <a:bodyPr/>
          <a:lstStyle/>
          <a:p>
            <a:r>
              <a:rPr lang="en-US" dirty="0"/>
              <a:t>Chassis Features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237" y="1304925"/>
            <a:ext cx="53472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  <a:latin typeface="Arial-BoldMT"/>
              </a:rPr>
              <a:t>Dimensions Imperial Metric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348" y="1520369"/>
            <a:ext cx="471236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Strong, robust design keep components well protected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Axle mounted outriggers allows for frame leveling when outriggers deployed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No boom interlock on outriggers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Steel fuel and hydraulic tanks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C44F6D1-DCB0-4326-AE54-12432274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9"/>
          <a:stretch>
            <a:fillRect/>
          </a:stretch>
        </p:blipFill>
        <p:spPr bwMode="auto">
          <a:xfrm>
            <a:off x="4955715" y="961809"/>
            <a:ext cx="39449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19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793750"/>
            <a:ext cx="5483872" cy="511175"/>
          </a:xfrm>
        </p:spPr>
        <p:txBody>
          <a:bodyPr/>
          <a:lstStyle/>
          <a:p>
            <a:r>
              <a:rPr lang="en-US" dirty="0"/>
              <a:t>Engine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237" y="1304925"/>
            <a:ext cx="53472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  <a:latin typeface="Arial-BoldMT"/>
              </a:rPr>
              <a:t>Dimensions Imperial Metric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348" y="1520369"/>
            <a:ext cx="5146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Cummins Tier 4 Final QSB 4.5C turbocharged 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Charge-air cooled diesel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168hp @ 2300rpm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466 ft-</a:t>
            </a:r>
            <a:r>
              <a:rPr lang="en-US" sz="1400" dirty="0" err="1">
                <a:solidFill>
                  <a:prstClr val="black"/>
                </a:solidFill>
              </a:rPr>
              <a:t>lbs</a:t>
            </a:r>
            <a:r>
              <a:rPr lang="en-US" sz="1400" dirty="0">
                <a:solidFill>
                  <a:prstClr val="black"/>
                </a:solidFill>
              </a:rPr>
              <a:t> @ 1500 RPM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Uses DEF, includes SCR but requires no regular regeneration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B53A715-BAE3-443B-A0F4-4DB5CF2C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1" t="3897" b="12724"/>
          <a:stretch>
            <a:fillRect/>
          </a:stretch>
        </p:blipFill>
        <p:spPr bwMode="auto">
          <a:xfrm>
            <a:off x="5702454" y="2571750"/>
            <a:ext cx="2827213" cy="253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CDCA3E-8152-4C46-8E6B-7408DA431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54" y="256509"/>
            <a:ext cx="2827213" cy="212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8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FD25E66-7F9F-49FC-BE8C-1FC5A248F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/>
          <a:stretch>
            <a:fillRect/>
          </a:stretch>
        </p:blipFill>
        <p:spPr bwMode="auto">
          <a:xfrm>
            <a:off x="2945929" y="1871663"/>
            <a:ext cx="6192837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793750"/>
            <a:ext cx="5483872" cy="511175"/>
          </a:xfrm>
        </p:spPr>
        <p:txBody>
          <a:bodyPr/>
          <a:lstStyle/>
          <a:p>
            <a:r>
              <a:rPr lang="en-US" dirty="0"/>
              <a:t>Carriage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237" y="1304925"/>
            <a:ext cx="53472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  <a:latin typeface="Arial-BoldMT"/>
              </a:rPr>
              <a:t>Dimensions Imperial Metric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347" y="1520369"/>
            <a:ext cx="527440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Blip>
                <a:blip r:embed="rId3"/>
              </a:buBlip>
            </a:pPr>
            <a:r>
              <a:rPr lang="en-US" sz="1400" dirty="0">
                <a:solidFill>
                  <a:prstClr val="black"/>
                </a:solidFill>
              </a:rPr>
              <a:t>Robust yoke design with dual carriage tilt cylinders mounted inside yoke for optimum protection </a:t>
            </a:r>
          </a:p>
          <a:p>
            <a:pPr marL="342900" lvl="0" indent="-342900">
              <a:spcBef>
                <a:spcPts val="600"/>
              </a:spcBef>
              <a:buBlip>
                <a:blip r:embed="rId3"/>
              </a:buBlip>
            </a:pPr>
            <a:r>
              <a:rPr lang="en-US" sz="1400" dirty="0">
                <a:solidFill>
                  <a:prstClr val="black"/>
                </a:solidFill>
              </a:rPr>
              <a:t>Standard :</a:t>
            </a:r>
          </a:p>
          <a:p>
            <a:pPr marL="800100" lvl="1" indent="-342900">
              <a:spcBef>
                <a:spcPts val="600"/>
              </a:spcBef>
              <a:buBlip>
                <a:blip r:embed="rId3"/>
              </a:buBlip>
            </a:pPr>
            <a:r>
              <a:rPr lang="en-US" sz="1400" dirty="0">
                <a:solidFill>
                  <a:prstClr val="black"/>
                </a:solidFill>
              </a:rPr>
              <a:t>72” quick attach, floating pin carriage </a:t>
            </a:r>
          </a:p>
          <a:p>
            <a:pPr marL="800100" lvl="1" indent="-342900">
              <a:spcBef>
                <a:spcPts val="600"/>
              </a:spcBef>
              <a:buBlip>
                <a:blip r:embed="rId3"/>
              </a:buBlip>
            </a:pPr>
            <a:r>
              <a:rPr lang="en-US" sz="1400" dirty="0">
                <a:solidFill>
                  <a:prstClr val="black"/>
                </a:solidFill>
              </a:rPr>
              <a:t>Pallet forks, 2.75”x6”x60”, 22,100lbs capacity</a:t>
            </a:r>
          </a:p>
        </p:txBody>
      </p:sp>
    </p:spTree>
    <p:extLst>
      <p:ext uri="{BB962C8B-B14F-4D97-AF65-F5344CB8AC3E}">
        <p14:creationId xmlns:p14="http://schemas.microsoft.com/office/powerpoint/2010/main" val="300877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>
            <a:extLst>
              <a:ext uri="{FF2B5EF4-FFF2-40B4-BE49-F238E27FC236}">
                <a16:creationId xmlns:a16="http://schemas.microsoft.com/office/drawing/2014/main" id="{0D36C194-A921-4503-ACA1-38A9EA72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88" y="2504618"/>
            <a:ext cx="46561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7" y="793750"/>
            <a:ext cx="8093719" cy="511175"/>
          </a:xfrm>
        </p:spPr>
        <p:txBody>
          <a:bodyPr/>
          <a:lstStyle/>
          <a:p>
            <a:r>
              <a:rPr lang="en-US" dirty="0"/>
              <a:t>Quick Attach Carriages / Attachments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237" y="1304925"/>
            <a:ext cx="53472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  <a:latin typeface="Arial-BoldMT"/>
              </a:rPr>
              <a:t>Dimensions Imperial Metric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348" y="1520369"/>
            <a:ext cx="4861618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Blip>
                <a:blip r:embed="rId3"/>
              </a:buBlip>
            </a:pPr>
            <a:r>
              <a:rPr lang="en-US" sz="1400" dirty="0">
                <a:solidFill>
                  <a:prstClr val="black"/>
                </a:solidFill>
              </a:rPr>
              <a:t>72” or 84” Dual hydraulic fork positioner, 20,000 </a:t>
            </a:r>
            <a:r>
              <a:rPr lang="en-US" sz="1400" dirty="0" err="1">
                <a:solidFill>
                  <a:prstClr val="black"/>
                </a:solidFill>
              </a:rPr>
              <a:t>lbs</a:t>
            </a:r>
            <a:r>
              <a:rPr lang="en-US" sz="1400" dirty="0">
                <a:solidFill>
                  <a:prstClr val="black"/>
                </a:solidFill>
              </a:rPr>
              <a:t> capacity </a:t>
            </a:r>
          </a:p>
          <a:p>
            <a:pPr marL="342900" lvl="0" indent="-342900">
              <a:spcBef>
                <a:spcPts val="600"/>
              </a:spcBef>
              <a:buBlip>
                <a:blip r:embed="rId3"/>
              </a:buBlip>
            </a:pPr>
            <a:r>
              <a:rPr lang="en-US" sz="1400" dirty="0">
                <a:solidFill>
                  <a:prstClr val="black"/>
                </a:solidFill>
              </a:rPr>
              <a:t>72” or 84” Side shift carriage and dual hydraulic fork positioner, 19,000 </a:t>
            </a:r>
            <a:r>
              <a:rPr lang="en-US" sz="1400" dirty="0" err="1">
                <a:solidFill>
                  <a:prstClr val="black"/>
                </a:solidFill>
              </a:rPr>
              <a:t>lbs</a:t>
            </a:r>
            <a:r>
              <a:rPr lang="en-US" sz="1400" dirty="0">
                <a:solidFill>
                  <a:prstClr val="black"/>
                </a:solidFill>
              </a:rPr>
              <a:t> capacity </a:t>
            </a:r>
          </a:p>
          <a:p>
            <a:pPr marL="342900" indent="-342900">
              <a:spcBef>
                <a:spcPts val="600"/>
              </a:spcBef>
              <a:buBlip>
                <a:blip r:embed="rId3"/>
              </a:buBlip>
            </a:pPr>
            <a:r>
              <a:rPr lang="en-US" sz="1400" dirty="0">
                <a:solidFill>
                  <a:prstClr val="black"/>
                </a:solidFill>
              </a:rPr>
              <a:t>2.0 cu. yd. Light material handling bucket, 4,000 </a:t>
            </a:r>
            <a:r>
              <a:rPr lang="en-US" sz="1400" dirty="0" err="1">
                <a:solidFill>
                  <a:prstClr val="black"/>
                </a:solidFill>
              </a:rPr>
              <a:t>lbs</a:t>
            </a:r>
            <a:r>
              <a:rPr lang="en-US" sz="1400" dirty="0">
                <a:solidFill>
                  <a:prstClr val="black"/>
                </a:solidFill>
              </a:rPr>
              <a:t> capacity</a:t>
            </a:r>
          </a:p>
          <a:p>
            <a:pPr marL="342900" indent="-342900">
              <a:spcBef>
                <a:spcPts val="600"/>
              </a:spcBef>
              <a:buBlip>
                <a:blip r:embed="rId3"/>
              </a:buBlip>
            </a:pPr>
            <a:r>
              <a:rPr lang="en-US" sz="1400" dirty="0">
                <a:solidFill>
                  <a:prstClr val="black"/>
                </a:solidFill>
              </a:rPr>
              <a:t>Bridge stripper, 18,000 </a:t>
            </a:r>
            <a:r>
              <a:rPr lang="en-US" sz="1400" dirty="0" err="1">
                <a:solidFill>
                  <a:prstClr val="black"/>
                </a:solidFill>
              </a:rPr>
              <a:t>lbs</a:t>
            </a:r>
            <a:r>
              <a:rPr lang="en-US" sz="1400" dirty="0">
                <a:solidFill>
                  <a:prstClr val="black"/>
                </a:solidFill>
              </a:rPr>
              <a:t> capacity</a:t>
            </a:r>
          </a:p>
          <a:p>
            <a:pPr marL="342900" indent="-342900">
              <a:spcBef>
                <a:spcPts val="600"/>
              </a:spcBef>
              <a:buBlip>
                <a:blip r:embed="rId3"/>
              </a:buBlip>
            </a:pPr>
            <a:r>
              <a:rPr lang="en-US" sz="1400" dirty="0">
                <a:solidFill>
                  <a:prstClr val="black"/>
                </a:solidFill>
              </a:rPr>
              <a:t>Hydraulic winch, 15,000 </a:t>
            </a:r>
            <a:r>
              <a:rPr lang="en-US" sz="1400" dirty="0" err="1">
                <a:solidFill>
                  <a:prstClr val="black"/>
                </a:solidFill>
              </a:rPr>
              <a:t>lbs</a:t>
            </a:r>
            <a:r>
              <a:rPr lang="en-US" sz="1400" dirty="0">
                <a:solidFill>
                  <a:prstClr val="black"/>
                </a:solidFill>
              </a:rPr>
              <a:t> capacity</a:t>
            </a:r>
          </a:p>
          <a:p>
            <a:pPr marL="342900" indent="-342900">
              <a:spcBef>
                <a:spcPts val="600"/>
              </a:spcBef>
              <a:buBlip>
                <a:blip r:embed="rId3"/>
              </a:buBlip>
            </a:pPr>
            <a:r>
              <a:rPr lang="en-US" sz="1400" dirty="0">
                <a:solidFill>
                  <a:prstClr val="black"/>
                </a:solidFill>
              </a:rPr>
              <a:t>5’ Jib boom, 20,000 </a:t>
            </a:r>
            <a:r>
              <a:rPr lang="en-US" sz="1400" dirty="0" err="1">
                <a:solidFill>
                  <a:prstClr val="black"/>
                </a:solidFill>
              </a:rPr>
              <a:t>lbs</a:t>
            </a:r>
            <a:r>
              <a:rPr lang="en-US" sz="1400" dirty="0">
                <a:solidFill>
                  <a:prstClr val="black"/>
                </a:solidFill>
              </a:rPr>
              <a:t> capacity</a:t>
            </a:r>
          </a:p>
          <a:p>
            <a:pPr marL="342900" indent="-342900">
              <a:spcBef>
                <a:spcPts val="600"/>
              </a:spcBef>
              <a:buBlip>
                <a:blip r:embed="rId3"/>
              </a:buBlip>
            </a:pPr>
            <a:r>
              <a:rPr lang="en-US" sz="1400" dirty="0">
                <a:solidFill>
                  <a:prstClr val="black"/>
                </a:solidFill>
              </a:rPr>
              <a:t>Pipe and pole clamp, 18,000 </a:t>
            </a:r>
            <a:r>
              <a:rPr lang="en-US" sz="1400" dirty="0" err="1">
                <a:solidFill>
                  <a:prstClr val="black"/>
                </a:solidFill>
              </a:rPr>
              <a:t>lbs</a:t>
            </a:r>
            <a:r>
              <a:rPr lang="en-US" sz="1400" dirty="0">
                <a:solidFill>
                  <a:prstClr val="black"/>
                </a:solidFill>
              </a:rPr>
              <a:t> capacity</a:t>
            </a:r>
          </a:p>
          <a:p>
            <a:pPr marL="342900" indent="-342900">
              <a:spcBef>
                <a:spcPts val="600"/>
              </a:spcBef>
              <a:buBlip>
                <a:blip r:embed="rId3"/>
              </a:buBlip>
            </a:pPr>
            <a:r>
              <a:rPr lang="en-US" sz="1400" dirty="0">
                <a:solidFill>
                  <a:prstClr val="black"/>
                </a:solidFill>
              </a:rPr>
              <a:t>Rotating pipe and pole manipulator, 8,000 </a:t>
            </a:r>
            <a:r>
              <a:rPr lang="en-US" sz="1400" dirty="0" err="1">
                <a:solidFill>
                  <a:prstClr val="black"/>
                </a:solidFill>
              </a:rPr>
              <a:t>lbs</a:t>
            </a:r>
            <a:r>
              <a:rPr lang="en-US" sz="1400" dirty="0">
                <a:solidFill>
                  <a:prstClr val="black"/>
                </a:solidFill>
              </a:rPr>
              <a:t> capacity</a:t>
            </a:r>
          </a:p>
          <a:p>
            <a:pPr>
              <a:spcBef>
                <a:spcPts val="600"/>
              </a:spcBef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600"/>
              </a:spcBef>
              <a:buBlip>
                <a:blip r:embed="rId3"/>
              </a:buBlip>
            </a:pP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4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C95B1AB-889D-491C-842D-6B27F0AB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" y="2863378"/>
            <a:ext cx="2538565" cy="226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85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A350903-6BFC-43DA-8E0A-08ADFD0C0E26" descr="9423F022-7F76-4DB9-9989-C3852699523E@linamar">
            <a:extLst>
              <a:ext uri="{FF2B5EF4-FFF2-40B4-BE49-F238E27FC236}">
                <a16:creationId xmlns:a16="http://schemas.microsoft.com/office/drawing/2014/main" id="{42BB7E77-4255-4AF4-930F-52D10005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8" b="6802"/>
          <a:stretch>
            <a:fillRect/>
          </a:stretch>
        </p:blipFill>
        <p:spPr bwMode="auto">
          <a:xfrm>
            <a:off x="1890713" y="663304"/>
            <a:ext cx="7253287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Skyjack ZB2044 Overview</a:t>
            </a:r>
          </a:p>
        </p:txBody>
      </p:sp>
    </p:spTree>
    <p:extLst>
      <p:ext uri="{BB962C8B-B14F-4D97-AF65-F5344CB8AC3E}">
        <p14:creationId xmlns:p14="http://schemas.microsoft.com/office/powerpoint/2010/main" val="31795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793750"/>
            <a:ext cx="5483872" cy="511175"/>
          </a:xfrm>
        </p:spPr>
        <p:txBody>
          <a:bodyPr/>
          <a:lstStyle/>
          <a:p>
            <a:r>
              <a:rPr lang="en-US" dirty="0"/>
              <a:t>Spec Overview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237" y="1304925"/>
            <a:ext cx="53472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  <a:latin typeface="Arial-BoldMT"/>
              </a:rPr>
              <a:t>Dimensions Imperial Metric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348" y="1520369"/>
            <a:ext cx="5480118" cy="263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endParaRPr lang="en-US" sz="14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E209FA-1B33-4D14-AFFF-C6DA7CE0C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0" t="44699" r="18508" b="29559"/>
          <a:stretch/>
        </p:blipFill>
        <p:spPr>
          <a:xfrm>
            <a:off x="433687" y="2068075"/>
            <a:ext cx="7948220" cy="181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4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793750"/>
            <a:ext cx="5483872" cy="511175"/>
          </a:xfrm>
        </p:spPr>
        <p:txBody>
          <a:bodyPr/>
          <a:lstStyle/>
          <a:p>
            <a:r>
              <a:rPr lang="en-US" dirty="0"/>
              <a:t>Load Charts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237" y="1304925"/>
            <a:ext cx="53472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  <a:latin typeface="Arial-BoldMT"/>
              </a:rPr>
              <a:t>Dimensions Imperial Metric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348" y="1373226"/>
            <a:ext cx="3957667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400" dirty="0">
                <a:solidFill>
                  <a:prstClr val="black"/>
                </a:solidFill>
              </a:rPr>
              <a:t>Outriggers Up</a:t>
            </a: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Lifts max. capacity of 20,000 </a:t>
            </a:r>
            <a:r>
              <a:rPr lang="en-US" sz="1400" dirty="0" err="1">
                <a:solidFill>
                  <a:prstClr val="black"/>
                </a:solidFill>
              </a:rPr>
              <a:t>lbs</a:t>
            </a:r>
            <a:r>
              <a:rPr lang="en-US" sz="1400" dirty="0">
                <a:solidFill>
                  <a:prstClr val="black"/>
                </a:solidFill>
              </a:rPr>
              <a:t> to 21’</a:t>
            </a: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Lifts 10,000 </a:t>
            </a:r>
            <a:r>
              <a:rPr lang="en-US" sz="1400" dirty="0" err="1">
                <a:solidFill>
                  <a:prstClr val="black"/>
                </a:solidFill>
              </a:rPr>
              <a:t>lbs</a:t>
            </a:r>
            <a:r>
              <a:rPr lang="en-US" sz="1400" dirty="0">
                <a:solidFill>
                  <a:prstClr val="black"/>
                </a:solidFill>
              </a:rPr>
              <a:t> to max. height of 44’ 10”</a:t>
            </a: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Lifts 4,000 </a:t>
            </a:r>
            <a:r>
              <a:rPr lang="en-US" sz="1400" dirty="0" err="1">
                <a:solidFill>
                  <a:prstClr val="black"/>
                </a:solidFill>
              </a:rPr>
              <a:t>lbs</a:t>
            </a:r>
            <a:r>
              <a:rPr lang="en-US" sz="1400" dirty="0">
                <a:solidFill>
                  <a:prstClr val="black"/>
                </a:solidFill>
              </a:rPr>
              <a:t> to max. reach of 27’ 5” </a:t>
            </a: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A3F62902-E60A-4548-A3BC-2B2659021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19" y="2435115"/>
            <a:ext cx="2693183" cy="269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751C64-EC6D-4BEB-A59E-84EAF1649C06}"/>
              </a:ext>
            </a:extLst>
          </p:cNvPr>
          <p:cNvSpPr txBox="1"/>
          <p:nvPr/>
        </p:nvSpPr>
        <p:spPr>
          <a:xfrm>
            <a:off x="4836386" y="1373225"/>
            <a:ext cx="3957667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400" dirty="0">
                <a:solidFill>
                  <a:prstClr val="black"/>
                </a:solidFill>
              </a:rPr>
              <a:t>Outriggers Up</a:t>
            </a: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Lifts max. capacity of 20,000 </a:t>
            </a:r>
            <a:r>
              <a:rPr lang="en-US" sz="1400" dirty="0" err="1">
                <a:solidFill>
                  <a:prstClr val="black"/>
                </a:solidFill>
              </a:rPr>
              <a:t>lbs</a:t>
            </a:r>
            <a:r>
              <a:rPr lang="en-US" sz="1400" dirty="0">
                <a:solidFill>
                  <a:prstClr val="black"/>
                </a:solidFill>
              </a:rPr>
              <a:t> to 21’</a:t>
            </a: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Lifts 12,000 </a:t>
            </a:r>
            <a:r>
              <a:rPr lang="en-US" sz="1400" dirty="0" err="1">
                <a:solidFill>
                  <a:prstClr val="black"/>
                </a:solidFill>
              </a:rPr>
              <a:t>lbs</a:t>
            </a:r>
            <a:r>
              <a:rPr lang="en-US" sz="1400" dirty="0">
                <a:solidFill>
                  <a:prstClr val="black"/>
                </a:solidFill>
              </a:rPr>
              <a:t> to max. height of 44’ 10”</a:t>
            </a: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Lifts 7,000 </a:t>
            </a:r>
            <a:r>
              <a:rPr lang="en-US" sz="1400" dirty="0" err="1">
                <a:solidFill>
                  <a:prstClr val="black"/>
                </a:solidFill>
              </a:rPr>
              <a:t>lbs</a:t>
            </a:r>
            <a:r>
              <a:rPr lang="en-US" sz="1400" dirty="0">
                <a:solidFill>
                  <a:prstClr val="black"/>
                </a:solidFill>
              </a:rPr>
              <a:t> to max. reach of 27’ 5”</a:t>
            </a: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2D711491-817C-45B3-A179-900CDCFF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79" y="2461390"/>
            <a:ext cx="2620794" cy="263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50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793750"/>
            <a:ext cx="5483872" cy="511175"/>
          </a:xfrm>
        </p:spPr>
        <p:txBody>
          <a:bodyPr/>
          <a:lstStyle/>
          <a:p>
            <a:r>
              <a:rPr lang="en-US" dirty="0"/>
              <a:t>Unique to Skyjack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237" y="1304925"/>
            <a:ext cx="53472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  <a:latin typeface="Arial-BoldMT"/>
              </a:rPr>
              <a:t>Dimensions Imperial Metric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349" y="1520369"/>
            <a:ext cx="4328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Dana Spicer T32000 powershift transmission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 err="1">
                <a:solidFill>
                  <a:prstClr val="black"/>
                </a:solidFill>
              </a:rPr>
              <a:t>Axletech</a:t>
            </a:r>
            <a:r>
              <a:rPr lang="en-US" sz="1400" dirty="0">
                <a:solidFill>
                  <a:prstClr val="black"/>
                </a:solidFill>
              </a:rPr>
              <a:t> outboard planetary axles front and rear 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Dual service brakes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External disks on hub of each axle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SAHR parking brakes on front axle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9918D95-DA6C-4EC0-BF41-89435B830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75" y="196376"/>
            <a:ext cx="28352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45EFBC20-1066-4B36-93BB-EF50EEE77D94}"/>
              </a:ext>
            </a:extLst>
          </p:cNvPr>
          <p:cNvSpPr/>
          <p:nvPr/>
        </p:nvSpPr>
        <p:spPr>
          <a:xfrm>
            <a:off x="6003675" y="4588706"/>
            <a:ext cx="1274623" cy="2416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CCD2356-714F-466E-A83D-220EAF7D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15" y="1520369"/>
            <a:ext cx="4197135" cy="21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46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793750"/>
            <a:ext cx="5483872" cy="511175"/>
          </a:xfrm>
        </p:spPr>
        <p:txBody>
          <a:bodyPr/>
          <a:lstStyle/>
          <a:p>
            <a:r>
              <a:rPr lang="en-US" dirty="0"/>
              <a:t>Unique to Skyjack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237" y="1304925"/>
            <a:ext cx="53472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  <a:latin typeface="Arial-BoldMT"/>
              </a:rPr>
              <a:t>Dimensions Imperial Metric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348" y="1520369"/>
            <a:ext cx="4751889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Designed to improve stability by modifying the stance of the machine when boom is raised beyond 45˚ by locking rear axle in position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Robust rear axle stabilization cylinder mound weldment for added protection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Axle lock indicator light on the operator’s instrument console </a:t>
            </a:r>
          </a:p>
          <a:p>
            <a:pPr marL="342900" indent="-342900">
              <a:spcBef>
                <a:spcPts val="6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2FD42-23A2-4729-A09B-6AE3D8F80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98" t="20847" r="36869" b="61887"/>
          <a:stretch/>
        </p:blipFill>
        <p:spPr>
          <a:xfrm>
            <a:off x="5856355" y="255725"/>
            <a:ext cx="3039816" cy="1106132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C1E27534-8754-4A5B-BFA8-1054BCCCA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91" y="1414443"/>
            <a:ext cx="2263630" cy="328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76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793750"/>
            <a:ext cx="5483872" cy="511175"/>
          </a:xfrm>
        </p:spPr>
        <p:txBody>
          <a:bodyPr/>
          <a:lstStyle/>
          <a:p>
            <a:r>
              <a:rPr lang="en-US" dirty="0"/>
              <a:t>Unique to Skyjack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237" y="1304925"/>
            <a:ext cx="53472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  <a:latin typeface="Arial-BoldMT"/>
              </a:rPr>
              <a:t>Dimensions Imperial Metric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348" y="1520369"/>
            <a:ext cx="4861617" cy="334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SKYCODED™ is located at the heart of every Skyjack machine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Simple relay based control system using color coded and numbered wiring system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Results in decreased downtime and lower maintenance costs</a:t>
            </a: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01FC5-840F-466D-A245-7B62101D5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0" t="19868" r="48171" b="15779"/>
          <a:stretch/>
        </p:blipFill>
        <p:spPr>
          <a:xfrm>
            <a:off x="5293069" y="1570037"/>
            <a:ext cx="3495621" cy="33099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03AB2A-5C69-4627-B214-6E42B2B5AE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4" t="34876" r="10178" b="35492"/>
          <a:stretch/>
        </p:blipFill>
        <p:spPr>
          <a:xfrm>
            <a:off x="4775779" y="186953"/>
            <a:ext cx="4230433" cy="11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3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793750"/>
            <a:ext cx="5483872" cy="511175"/>
          </a:xfrm>
        </p:spPr>
        <p:txBody>
          <a:bodyPr/>
          <a:lstStyle/>
          <a:p>
            <a:r>
              <a:rPr lang="en-US" dirty="0"/>
              <a:t>Boom Features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237" y="1304925"/>
            <a:ext cx="53472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  <a:latin typeface="Arial-BoldMT"/>
              </a:rPr>
              <a:t>Dimensions Imperial Metric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348" y="1520369"/>
            <a:ext cx="548011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Three section high mounted boom 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Superior boom construction for solid, robust  feel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Minimum 25% overlap between sections to reduce flex when picking loads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Extension cylinder and hoses well protected with added steel flanges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Dual lift cylinders for optimum stability 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Dual slave cylinders are well protected within the frame and positioned for ease of service 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Hose bulkhead for easy service and replacement of boom hydraulic hoses if needed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9FABF4D-1F9B-4AA1-84DD-F80C7C28F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92" y="3074834"/>
            <a:ext cx="2928598" cy="196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707F0D4D-6D0E-42D1-93BF-71D5005D5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r="13617"/>
          <a:stretch/>
        </p:blipFill>
        <p:spPr bwMode="auto">
          <a:xfrm>
            <a:off x="6089092" y="545966"/>
            <a:ext cx="2928598" cy="22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7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7" y="793750"/>
            <a:ext cx="8093719" cy="511175"/>
          </a:xfrm>
        </p:spPr>
        <p:txBody>
          <a:bodyPr/>
          <a:lstStyle/>
          <a:p>
            <a:r>
              <a:rPr lang="en-US" dirty="0"/>
              <a:t>Operator Cab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237" y="1304925"/>
            <a:ext cx="53472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  <a:latin typeface="Arial-BoldMT"/>
              </a:rPr>
              <a:t>Dimensions Imperial Metric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348" y="1520369"/>
            <a:ext cx="486161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Standard adjustable deluxe suspension seat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Standard engine </a:t>
            </a:r>
            <a:r>
              <a:rPr lang="en-US" sz="1400" dirty="0" err="1">
                <a:solidFill>
                  <a:prstClr val="black"/>
                </a:solidFill>
              </a:rPr>
              <a:t>powerview</a:t>
            </a:r>
            <a:r>
              <a:rPr lang="en-US" sz="1400" dirty="0">
                <a:solidFill>
                  <a:prstClr val="black"/>
                </a:solidFill>
              </a:rPr>
              <a:t> multifunction display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Standard rear glass window and side mesh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Lockable under cab storage compartment / step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Dual joystick pilot operated controls for boom and frame level functions</a:t>
            </a:r>
          </a:p>
          <a:p>
            <a:pPr marL="342900" lvl="0" indent="-342900">
              <a:spcBef>
                <a:spcPts val="600"/>
              </a:spcBef>
              <a:buBlip>
                <a:blip r:embed="rId2"/>
              </a:buBlip>
            </a:pPr>
            <a:r>
              <a:rPr lang="en-US" sz="1400" dirty="0">
                <a:solidFill>
                  <a:prstClr val="black"/>
                </a:solidFill>
              </a:rPr>
              <a:t>Tilt adjustable joystick console</a:t>
            </a:r>
          </a:p>
          <a:p>
            <a:pPr lvl="0">
              <a:spcBef>
                <a:spcPts val="600"/>
              </a:spcBef>
            </a:pP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1DC537BB-6C53-41E9-A5AD-C1E76329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6"/>
          <a:stretch>
            <a:fillRect/>
          </a:stretch>
        </p:blipFill>
        <p:spPr bwMode="auto">
          <a:xfrm>
            <a:off x="4948051" y="1226826"/>
            <a:ext cx="3819712" cy="296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278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05D403C2DBC42B25AC90525C46A37" ma:contentTypeVersion="4" ma:contentTypeDescription="Create a new document." ma:contentTypeScope="" ma:versionID="eab4664f8330c20b6b5a3070ae8bc7d2">
  <xsd:schema xmlns:xsd="http://www.w3.org/2001/XMLSchema" xmlns:xs="http://www.w3.org/2001/XMLSchema" xmlns:p="http://schemas.microsoft.com/office/2006/metadata/properties" xmlns:ns2="73c6a9f0-5026-4a16-83bc-39644e0e64f3" targetNamespace="http://schemas.microsoft.com/office/2006/metadata/properties" ma:root="true" ma:fieldsID="c161dfa32634640b25eaa5d86b08334c" ns2:_="">
    <xsd:import namespace="73c6a9f0-5026-4a16-83bc-39644e0e64f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6a9f0-5026-4a16-83bc-39644e0e64f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c6a9f0-5026-4a16-83bc-39644e0e64f3">N64WC64HNMQH-641-1650</_dlc_DocId>
    <_dlc_DocIdUrl xmlns="73c6a9f0-5026-4a16-83bc-39644e0e64f3">
      <Url>http://linus/skyjack/_layouts/15/DocIdRedir.aspx?ID=N64WC64HNMQH-641-1650</Url>
      <Description>N64WC64HNMQH-641-1650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D203CF-4DF0-4FEF-8A81-8DEC0D7EDE2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28E3C72-5D7D-447C-AE49-A9862EB9C8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c6a9f0-5026-4a16-83bc-39644e0e64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61C8AC-8BDA-40FB-9F81-C9091D3D5483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73c6a9f0-5026-4a16-83bc-39644e0e64f3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4BB9F20-9A05-4D45-988D-CC492BF29F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555</Words>
  <Application>Microsoft Office PowerPoint</Application>
  <PresentationFormat>On-screen Show (16:9)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Arial-BoldMT</vt:lpstr>
      <vt:lpstr>Arial</vt:lpstr>
      <vt:lpstr>Calibri</vt:lpstr>
      <vt:lpstr>Office Theme</vt:lpstr>
      <vt:lpstr>Skyjack ZB Telehandler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 Huynh</dc:creator>
  <cp:lastModifiedBy>Rafael Bazzarella</cp:lastModifiedBy>
  <cp:revision>102</cp:revision>
  <dcterms:created xsi:type="dcterms:W3CDTF">2019-05-07T15:20:12Z</dcterms:created>
  <dcterms:modified xsi:type="dcterms:W3CDTF">2021-08-10T12:38:56Z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be162bfe-c9df-4522-89b2-91f07d3b0eee</vt:lpwstr>
  </property>
  <property fmtid="{D5CDD505-2E9C-101B-9397-08002B2CF9AE}" pid="3" name="ContentTypeId">
    <vt:lpwstr>0x01010032105D403C2DBC42B25AC90525C46A37</vt:lpwstr>
  </property>
</Properties>
</file>