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258" r:id="rId6"/>
    <p:sldId id="263" r:id="rId7"/>
    <p:sldId id="323" r:id="rId8"/>
    <p:sldId id="313" r:id="rId9"/>
    <p:sldId id="317" r:id="rId10"/>
    <p:sldId id="318" r:id="rId11"/>
    <p:sldId id="322" r:id="rId12"/>
    <p:sldId id="320" r:id="rId13"/>
    <p:sldId id="309" r:id="rId14"/>
    <p:sldId id="315" r:id="rId15"/>
    <p:sldId id="316" r:id="rId16"/>
    <p:sldId id="321" r:id="rId17"/>
    <p:sldId id="326" r:id="rId18"/>
    <p:sldId id="328" r:id="rId19"/>
    <p:sldId id="330" r:id="rId20"/>
    <p:sldId id="331" r:id="rId21"/>
    <p:sldId id="332" r:id="rId22"/>
    <p:sldId id="325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C2F"/>
    <a:srgbClr val="7E8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 snapToGrid="0">
      <p:cViewPr varScale="1">
        <p:scale>
          <a:sx n="120" d="100"/>
          <a:sy n="120" d="100"/>
        </p:scale>
        <p:origin x="144" y="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DF4A8-476C-497A-AA80-37729F61C1E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EA30C-273C-4131-AAC5-38A54AB12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2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B3759-B9AB-414B-8A94-70994917608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1292C-6523-4F58-B54B-6453132FB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1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08176" y="2038350"/>
            <a:ext cx="3952888" cy="30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4768" y="1597821"/>
            <a:ext cx="4953000" cy="4647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rgbClr val="E63C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4768" y="2571750"/>
            <a:ext cx="17526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7E80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64768" y="3105151"/>
            <a:ext cx="1752600" cy="357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7E808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56"/>
          <a:stretch>
            <a:fillRect/>
          </a:stretch>
        </p:blipFill>
        <p:spPr bwMode="auto">
          <a:xfrm>
            <a:off x="-76200" y="0"/>
            <a:ext cx="5486401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75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125" y="0"/>
            <a:ext cx="1825625" cy="55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9961" y="492344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E63C2F"/>
                </a:solidFill>
              </a:defRPr>
            </a:lvl1pPr>
          </a:lstStyle>
          <a:p>
            <a:fld id="{D04929D0-6076-4AF1-9512-255500F49F13}" type="datetime1">
              <a:rPr lang="en-US" smtClean="0"/>
              <a:t>8/6/2021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6961" y="4923445"/>
            <a:ext cx="2895600" cy="273844"/>
          </a:xfrm>
          <a:prstGeom prst="rect">
            <a:avLst/>
          </a:prstGeom>
        </p:spPr>
        <p:txBody>
          <a:bodyPr/>
          <a:lstStyle>
            <a:lvl1pPr algn="ctr">
              <a:defRPr sz="800" b="1">
                <a:solidFill>
                  <a:srgbClr val="E63C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5961" y="492344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b="1">
                <a:solidFill>
                  <a:srgbClr val="E63C2F"/>
                </a:solidFill>
              </a:defRPr>
            </a:lvl1pPr>
          </a:lstStyle>
          <a:p>
            <a:fld id="{ADC10B0D-13FB-49E6-AB22-9EA691595B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8229600" cy="328834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/>
            </a:lvl1pPr>
            <a:lvl2pPr marL="742950" indent="-285750">
              <a:buFontTx/>
              <a:buBlip>
                <a:blip r:embed="rId3"/>
              </a:buBlip>
              <a:defRPr sz="2000"/>
            </a:lvl2pPr>
            <a:lvl3pPr marL="1143000" indent="-228600">
              <a:buFontTx/>
              <a:buBlip>
                <a:blip r:embed="rId3"/>
              </a:buBlip>
              <a:defRPr sz="1800"/>
            </a:lvl3pPr>
            <a:lvl4pPr marL="1600200" indent="-228600">
              <a:buFontTx/>
              <a:buBlip>
                <a:blip r:embed="rId3"/>
              </a:buBlip>
              <a:defRPr sz="1600"/>
            </a:lvl4pPr>
            <a:lvl5pPr marL="2057400" indent="-228600">
              <a:buFontTx/>
              <a:buBlip>
                <a:blip r:embed="rId3"/>
              </a:buBlip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76238" y="793750"/>
            <a:ext cx="8229600" cy="511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rgbClr val="7E8082"/>
                </a:solidFill>
              </a:defRPr>
            </a:lvl1pPr>
            <a:lvl2pPr marL="457200" indent="0">
              <a:buFontTx/>
              <a:buNone/>
              <a:defRPr>
                <a:solidFill>
                  <a:srgbClr val="7E8082"/>
                </a:solidFill>
              </a:defRPr>
            </a:lvl2pPr>
            <a:lvl3pPr marL="914400" indent="0">
              <a:buFontTx/>
              <a:buNone/>
              <a:defRPr>
                <a:solidFill>
                  <a:srgbClr val="7E8082"/>
                </a:solidFill>
              </a:defRPr>
            </a:lvl3pPr>
            <a:lvl4pPr marL="1371600" indent="0">
              <a:buFontTx/>
              <a:buNone/>
              <a:defRPr>
                <a:solidFill>
                  <a:srgbClr val="7E8082"/>
                </a:solidFill>
              </a:defRPr>
            </a:lvl4pPr>
            <a:lvl5pPr marL="1828800" indent="0">
              <a:buFontTx/>
              <a:buNone/>
              <a:defRPr>
                <a:solidFill>
                  <a:srgbClr val="7E8082"/>
                </a:solidFill>
              </a:defRPr>
            </a:lvl5pPr>
          </a:lstStyle>
          <a:p>
            <a:pPr lvl="0"/>
            <a:r>
              <a:rPr lang="en-US" dirty="0"/>
              <a:t>Title / Heading</a:t>
            </a:r>
          </a:p>
        </p:txBody>
      </p:sp>
    </p:spTree>
    <p:extLst>
      <p:ext uri="{BB962C8B-B14F-4D97-AF65-F5344CB8AC3E}">
        <p14:creationId xmlns:p14="http://schemas.microsoft.com/office/powerpoint/2010/main" val="204285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1493" y="1356049"/>
            <a:ext cx="4494652" cy="3463990"/>
          </a:xfrm>
          <a:prstGeom prst="rect">
            <a:avLst/>
          </a:prstGeom>
          <a:blipFill dpi="0" rotWithShape="1">
            <a:blip r:embed="rId2" cstate="screen">
              <a:alphaModFix amt="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60520" y="2697480"/>
            <a:ext cx="4471416" cy="786384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4800" b="1">
                <a:solidFill>
                  <a:srgbClr val="E63C2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8091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3000" y="51435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73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26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1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54192884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564767" y="1597821"/>
            <a:ext cx="6210501" cy="464788"/>
          </a:xfrm>
        </p:spPr>
        <p:txBody>
          <a:bodyPr>
            <a:normAutofit fontScale="90000"/>
          </a:bodyPr>
          <a:lstStyle/>
          <a:p>
            <a:r>
              <a:rPr lang="en-US" dirty="0"/>
              <a:t>Skyjack TH Telehandlers</a:t>
            </a:r>
          </a:p>
        </p:txBody>
      </p:sp>
    </p:spTree>
    <p:extLst>
      <p:ext uri="{BB962C8B-B14F-4D97-AF65-F5344CB8AC3E}">
        <p14:creationId xmlns:p14="http://schemas.microsoft.com/office/powerpoint/2010/main" val="394802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Unique to Skyjack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4861617" cy="257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SKYCODED™ is located at the heart of every Skyjack machine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Simple relay-based control system using color coded and numbered wiring system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Results in decreased downtime and lower maintenance costs</a:t>
            </a: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01FC5-840F-466D-A245-7B62101D5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0" t="19868" r="48171" b="15779"/>
          <a:stretch/>
        </p:blipFill>
        <p:spPr>
          <a:xfrm>
            <a:off x="5293069" y="1570037"/>
            <a:ext cx="3495621" cy="3309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03AB2A-5C69-4627-B214-6E42B2B5A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14" t="34876" r="10178" b="35492"/>
          <a:stretch/>
        </p:blipFill>
        <p:spPr>
          <a:xfrm>
            <a:off x="4775779" y="186953"/>
            <a:ext cx="4230433" cy="11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3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Unique to Skyjack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4751889" cy="293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A yoke mounted lifting hook that is fitted as standard across whole TH series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Capacities of yoke match the maximum lift capability  of TH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Allows safe under-slinging of loads 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Avoids the practice of using the forks as an underslung lifting device</a:t>
            </a:r>
          </a:p>
          <a:p>
            <a:pPr marL="34290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Standard yoke mounted lifting shackle on SJ519TH</a:t>
            </a:r>
          </a:p>
          <a:p>
            <a:pPr lvl="0">
              <a:spcBef>
                <a:spcPts val="60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0D068-4469-4618-8D8D-ABE12CB97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46" t="30781" r="9747" b="34476"/>
          <a:stretch/>
        </p:blipFill>
        <p:spPr>
          <a:xfrm>
            <a:off x="5110190" y="204970"/>
            <a:ext cx="3642324" cy="112324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46032DB-E3AC-4BD3-A4CC-B85C8483431B}"/>
              </a:ext>
            </a:extLst>
          </p:cNvPr>
          <p:cNvGrpSpPr/>
          <p:nvPr/>
        </p:nvGrpSpPr>
        <p:grpSpPr>
          <a:xfrm>
            <a:off x="4820832" y="1779526"/>
            <a:ext cx="4325103" cy="3364993"/>
            <a:chOff x="4846957" y="1826551"/>
            <a:chExt cx="4325103" cy="33649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10C21D-B393-45E6-B578-BB50A8F6B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57" t="26616" r="3473" b="7962"/>
            <a:stretch/>
          </p:blipFill>
          <p:spPr>
            <a:xfrm>
              <a:off x="4876993" y="1826551"/>
              <a:ext cx="4295067" cy="3364993"/>
            </a:xfrm>
            <a:prstGeom prst="rect">
              <a:avLst/>
            </a:prstGeom>
          </p:spPr>
        </p:pic>
        <p:sp>
          <p:nvSpPr>
            <p:cNvPr id="11" name="Flowchart: Delay 10">
              <a:extLst>
                <a:ext uri="{FF2B5EF4-FFF2-40B4-BE49-F238E27FC236}">
                  <a16:creationId xmlns:a16="http://schemas.microsoft.com/office/drawing/2014/main" id="{13F56F99-B08D-480D-92F2-7B8BAE2E4046}"/>
                </a:ext>
              </a:extLst>
            </p:cNvPr>
            <p:cNvSpPr/>
            <p:nvPr/>
          </p:nvSpPr>
          <p:spPr>
            <a:xfrm>
              <a:off x="4846957" y="3091856"/>
              <a:ext cx="488139" cy="85519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122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ED3E29-B1E7-41FB-ACDE-4E0EC3D89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1" t="23021" r="58527" b="60736"/>
          <a:stretch/>
        </p:blipFill>
        <p:spPr>
          <a:xfrm>
            <a:off x="300702" y="4001518"/>
            <a:ext cx="2787737" cy="91721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3406A3E6-0526-491E-B5BD-7F7BE0C2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127935"/>
            <a:ext cx="4275138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Unique to Skyjack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9" y="1520369"/>
            <a:ext cx="4219114" cy="2625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Blip>
                <a:blip r:embed="rId4"/>
              </a:buBlip>
            </a:pPr>
            <a:r>
              <a:rPr lang="en-US" sz="1400" dirty="0">
                <a:solidFill>
                  <a:prstClr val="black"/>
                </a:solidFill>
              </a:rPr>
              <a:t>Available for the SJ519 TH, FLEXDRIVE option allows the operator to reduce drive speed while keeping all function speeds the same. </a:t>
            </a:r>
          </a:p>
          <a:p>
            <a:pPr marL="342900" lvl="0" indent="-342900">
              <a:spcBef>
                <a:spcPts val="600"/>
              </a:spcBef>
              <a:buBlip>
                <a:blip r:embed="rId4"/>
              </a:buBlip>
            </a:pPr>
            <a:r>
              <a:rPr lang="en-US" sz="1400" dirty="0">
                <a:solidFill>
                  <a:prstClr val="black"/>
                </a:solidFill>
              </a:rPr>
              <a:t>By allowing low travel speed at high engine RPM, the operator is able to creep forward and reverse while maintaining all function and hydraulic performance required to complete the job.</a:t>
            </a:r>
          </a:p>
          <a:p>
            <a:pPr marL="342900" lvl="0" indent="-342900">
              <a:spcBef>
                <a:spcPct val="20000"/>
              </a:spcBef>
              <a:buBlip>
                <a:blip r:embed="rId4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4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9A0FB22-85E7-49F6-9F84-EB6961DE8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36" y="4123982"/>
            <a:ext cx="943885" cy="58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C:\Users\bspence\Desktop\SJ TH INFO\TH Pictures\519 TH\SJ519 TH img5.png">
            <a:extLst>
              <a:ext uri="{FF2B5EF4-FFF2-40B4-BE49-F238E27FC236}">
                <a16:creationId xmlns:a16="http://schemas.microsoft.com/office/drawing/2014/main" id="{ABA164B6-573B-458F-8F59-2642A2446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-3621" r="30185" b="38791"/>
          <a:stretch>
            <a:fillRect/>
          </a:stretch>
        </p:blipFill>
        <p:spPr bwMode="auto">
          <a:xfrm>
            <a:off x="4235450" y="1184928"/>
            <a:ext cx="4875213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Users\bspence\Desktop\SJ TH INFO\TH Pictures\519 TH\SJ519 TH [sample image]_0015.png">
            <a:extLst>
              <a:ext uri="{FF2B5EF4-FFF2-40B4-BE49-F238E27FC236}">
                <a16:creationId xmlns:a16="http://schemas.microsoft.com/office/drawing/2014/main" id="{6CBD109A-B987-4921-826C-0DB43B8BE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t="27705" r="20290" b="17960"/>
          <a:stretch>
            <a:fillRect/>
          </a:stretch>
        </p:blipFill>
        <p:spPr bwMode="auto">
          <a:xfrm>
            <a:off x="4681538" y="3140728"/>
            <a:ext cx="45386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F6D4CA-F977-4E29-901E-C428FA38C310}"/>
              </a:ext>
            </a:extLst>
          </p:cNvPr>
          <p:cNvSpPr txBox="1">
            <a:spLocks/>
          </p:cNvSpPr>
          <p:nvPr/>
        </p:nvSpPr>
        <p:spPr bwMode="auto">
          <a:xfrm>
            <a:off x="4818063" y="4886669"/>
            <a:ext cx="2133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rgbClr val="E63C2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rgbClr val="FF0000"/>
                </a:solidFill>
                <a:latin typeface="Arial" charset="0"/>
                <a:cs typeface="Arial" charset="0"/>
              </a:rPr>
              <a:t>Reduces Drive Speed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02599E-922C-4332-9C2C-6B6EFB447383}"/>
              </a:ext>
            </a:extLst>
          </p:cNvPr>
          <p:cNvCxnSpPr/>
          <p:nvPr/>
        </p:nvCxnSpPr>
        <p:spPr>
          <a:xfrm>
            <a:off x="3352837" y="4842528"/>
            <a:ext cx="4478866" cy="0"/>
          </a:xfrm>
          <a:prstGeom prst="straightConnector1">
            <a:avLst/>
          </a:prstGeom>
          <a:ln w="47625">
            <a:gradFill flip="none" rotWithShape="1">
              <a:gsLst>
                <a:gs pos="30000">
                  <a:srgbClr val="FF0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1E67EA-944A-403C-953B-992FE41AF9D8}"/>
              </a:ext>
            </a:extLst>
          </p:cNvPr>
          <p:cNvCxnSpPr>
            <a:cxnSpLocks/>
          </p:cNvCxnSpPr>
          <p:nvPr/>
        </p:nvCxnSpPr>
        <p:spPr>
          <a:xfrm flipV="1">
            <a:off x="8740775" y="499960"/>
            <a:ext cx="0" cy="3029707"/>
          </a:xfrm>
          <a:prstGeom prst="straightConnector1">
            <a:avLst/>
          </a:prstGeom>
          <a:ln w="47625" cmpd="sng">
            <a:solidFill>
              <a:srgbClr val="00A859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CF7E32-1AA9-4B36-8723-03EB864AF0CF}"/>
              </a:ext>
            </a:extLst>
          </p:cNvPr>
          <p:cNvCxnSpPr/>
          <p:nvPr/>
        </p:nvCxnSpPr>
        <p:spPr>
          <a:xfrm flipH="1" flipV="1">
            <a:off x="6332538" y="1802465"/>
            <a:ext cx="1893887" cy="1536700"/>
          </a:xfrm>
          <a:prstGeom prst="straightConnector1">
            <a:avLst/>
          </a:prstGeom>
          <a:ln w="47625" cmpd="sng">
            <a:solidFill>
              <a:srgbClr val="00A859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A225CD-99A7-445C-80B1-9623757F42B9}"/>
              </a:ext>
            </a:extLst>
          </p:cNvPr>
          <p:cNvSpPr txBox="1">
            <a:spLocks/>
          </p:cNvSpPr>
          <p:nvPr/>
        </p:nvSpPr>
        <p:spPr bwMode="auto">
          <a:xfrm>
            <a:off x="5667375" y="1256365"/>
            <a:ext cx="1611313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rgbClr val="E63C2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rgbClr val="00A859"/>
                </a:solidFill>
                <a:latin typeface="Arial" charset="0"/>
                <a:cs typeface="Arial" charset="0"/>
              </a:rPr>
              <a:t>Machine Function Speeds </a:t>
            </a:r>
            <a:r>
              <a:rPr lang="en-US" altLang="en-US" sz="900" i="1" dirty="0">
                <a:latin typeface="Arial" charset="0"/>
                <a:cs typeface="Arial" charset="0"/>
              </a:rPr>
              <a:t>Do Not </a:t>
            </a:r>
            <a:r>
              <a:rPr lang="en-US" altLang="en-US" sz="900" dirty="0">
                <a:solidFill>
                  <a:srgbClr val="00A859"/>
                </a:solidFill>
                <a:latin typeface="Arial" charset="0"/>
                <a:cs typeface="Arial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48849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Joystick Controls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475188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3354F-D7F0-4A80-B45E-6351F25144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49297" r="25884" b="2842"/>
          <a:stretch/>
        </p:blipFill>
        <p:spPr>
          <a:xfrm>
            <a:off x="1288491" y="1436851"/>
            <a:ext cx="2051439" cy="328236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C05BCA8-2AE4-4D43-AD8C-90090975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952" y="3462725"/>
            <a:ext cx="38766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BA412C2E-C71E-4251-86DE-7F4ED918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96" y="614750"/>
            <a:ext cx="15621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347AF9-9E96-428F-9C88-2562BA4D3A8A}"/>
              </a:ext>
            </a:extLst>
          </p:cNvPr>
          <p:cNvCxnSpPr/>
          <p:nvPr/>
        </p:nvCxnSpPr>
        <p:spPr>
          <a:xfrm flipV="1">
            <a:off x="3149372" y="2930001"/>
            <a:ext cx="3609615" cy="296060"/>
          </a:xfrm>
          <a:prstGeom prst="straightConnector1">
            <a:avLst/>
          </a:prstGeom>
          <a:ln w="38100">
            <a:solidFill>
              <a:srgbClr val="FF4C00"/>
            </a:solidFill>
            <a:headEnd type="oval" w="med" len="med"/>
            <a:tailEnd type="triangle" w="med" len="med"/>
          </a:ln>
          <a:effectLst>
            <a:glow rad="88900">
              <a:schemeClr val="accent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9FF562-CB72-43C7-A6F3-2D5465CB9A33}"/>
              </a:ext>
            </a:extLst>
          </p:cNvPr>
          <p:cNvSpPr txBox="1"/>
          <p:nvPr/>
        </p:nvSpPr>
        <p:spPr>
          <a:xfrm rot="21330854">
            <a:off x="4012010" y="2814584"/>
            <a:ext cx="21291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Multifunctional Joystick Directions</a:t>
            </a:r>
          </a:p>
        </p:txBody>
      </p:sp>
    </p:spTree>
    <p:extLst>
      <p:ext uri="{BB962C8B-B14F-4D97-AF65-F5344CB8AC3E}">
        <p14:creationId xmlns:p14="http://schemas.microsoft.com/office/powerpoint/2010/main" val="2650943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Main Boom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475188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DFD232D-6B12-4312-B15A-0BEC5D4E7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024" y="4331147"/>
            <a:ext cx="1627016" cy="57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3DA6A45-002B-4A76-B1A0-D6629315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66" y="3138556"/>
            <a:ext cx="655603" cy="11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7F48F07B-D01F-4D9E-8C44-A3B4E651C96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93679" y="3407891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rotWithShape="1">
            <a:gsLst>
              <a:gs pos="0">
                <a:srgbClr val="7E8083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BOOM </a:t>
            </a:r>
          </a:p>
          <a:p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LIFT</a:t>
            </a:r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B5D3E4C4-6174-4C55-BB95-523FAA9B787A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1893679" y="1274291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rotWithShape="1">
            <a:gsLst>
              <a:gs pos="0">
                <a:srgbClr val="7E8083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BOOM</a:t>
            </a:r>
          </a:p>
          <a:p>
            <a:pPr algn="r"/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LOWER</a:t>
            </a:r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23C340D5-5A85-4477-A343-960218D0609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92491" y="2341091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flip="none" rotWithShape="1">
            <a:gsLst>
              <a:gs pos="0">
                <a:srgbClr val="7E808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glow>
              <a:schemeClr val="accent1"/>
            </a:glo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r" eaLnBrk="0" hangingPunct="0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BOOM</a:t>
            </a:r>
          </a:p>
          <a:p>
            <a:pPr algn="r" eaLnBrk="0" hangingPunct="0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 EXTEND</a:t>
            </a: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5270FB7F-96DD-4CC5-88A1-104E5EB77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079" y="2341091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rotWithShape="1">
            <a:gsLst>
              <a:gs pos="0">
                <a:srgbClr val="7E8083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1200" b="1">
                <a:latin typeface="Arial" pitchFamily="34" charset="0"/>
                <a:cs typeface="Arial" pitchFamily="34" charset="0"/>
              </a:rPr>
              <a:t>BOOM </a:t>
            </a:r>
          </a:p>
          <a:p>
            <a:r>
              <a:rPr lang="en-US" altLang="en-US" sz="1200" b="1">
                <a:latin typeface="Arial" pitchFamily="34" charset="0"/>
                <a:cs typeface="Arial" pitchFamily="34" charset="0"/>
              </a:rPr>
              <a:t>RETRACT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68F079-7CFD-405F-A170-542C7C61C4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1" t="52263" r="32587" b="11121"/>
          <a:stretch/>
        </p:blipFill>
        <p:spPr>
          <a:xfrm>
            <a:off x="3493877" y="1365966"/>
            <a:ext cx="1946965" cy="286465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6C62DFB-9F58-4562-90AA-A520E7AAA2F9}"/>
              </a:ext>
            </a:extLst>
          </p:cNvPr>
          <p:cNvSpPr/>
          <p:nvPr/>
        </p:nvSpPr>
        <p:spPr>
          <a:xfrm>
            <a:off x="7936912" y="3039401"/>
            <a:ext cx="852986" cy="825690"/>
          </a:xfrm>
          <a:prstGeom prst="ellipse">
            <a:avLst/>
          </a:prstGeom>
          <a:noFill/>
          <a:ln>
            <a:solidFill>
              <a:srgbClr val="FF4C00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82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5">
            <a:extLst>
              <a:ext uri="{FF2B5EF4-FFF2-40B4-BE49-F238E27FC236}">
                <a16:creationId xmlns:a16="http://schemas.microsoft.com/office/drawing/2014/main" id="{9C84C006-CE13-418C-8B32-93FC60020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079" y="2341091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rotWithShape="1">
            <a:gsLst>
              <a:gs pos="0">
                <a:srgbClr val="7E8083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1200" b="1">
                <a:latin typeface="Arial" pitchFamily="34" charset="0"/>
                <a:cs typeface="Arial" pitchFamily="34" charset="0"/>
              </a:rPr>
              <a:t>BOOM </a:t>
            </a:r>
          </a:p>
          <a:p>
            <a:r>
              <a:rPr lang="en-US" altLang="en-US" sz="1200" b="1">
                <a:latin typeface="Arial" pitchFamily="34" charset="0"/>
                <a:cs typeface="Arial" pitchFamily="34" charset="0"/>
              </a:rPr>
              <a:t>RETRACT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2E35F45E-4B61-46E3-9CF0-BC0922142C6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900269" y="3417914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rotWithShape="1">
            <a:gsLst>
              <a:gs pos="0">
                <a:srgbClr val="7AD194"/>
              </a:gs>
              <a:gs pos="100000">
                <a:srgbClr val="DFF2E4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1200" b="1">
                <a:latin typeface="Arial" charset="0"/>
                <a:cs typeface="Arial" charset="0"/>
              </a:rPr>
              <a:t>CARRIAGE </a:t>
            </a:r>
          </a:p>
          <a:p>
            <a:r>
              <a:rPr lang="en-US" altLang="en-US" sz="1200" b="1">
                <a:latin typeface="Arial" charset="0"/>
                <a:cs typeface="Arial" charset="0"/>
              </a:rPr>
              <a:t>REVERSE TILT</a:t>
            </a: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1E7BFD37-F528-4759-9449-D1E3982D0E1F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1900269" y="1284314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rotWithShape="1">
            <a:gsLst>
              <a:gs pos="0">
                <a:srgbClr val="7AD194"/>
              </a:gs>
              <a:gs pos="50000">
                <a:srgbClr val="BDE5C8"/>
              </a:gs>
              <a:gs pos="100000">
                <a:srgbClr val="DFF2E4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200" b="1" dirty="0">
                <a:latin typeface="Arial" charset="0"/>
                <a:cs typeface="Arial" charset="0"/>
              </a:rPr>
              <a:t>CARRIAGE </a:t>
            </a:r>
          </a:p>
          <a:p>
            <a:pPr algn="r"/>
            <a:r>
              <a:rPr lang="en-US" altLang="en-US" sz="1200" b="1" dirty="0">
                <a:latin typeface="Arial" charset="0"/>
                <a:cs typeface="Arial" charset="0"/>
              </a:rPr>
              <a:t>FORWARD TILT</a:t>
            </a:r>
          </a:p>
        </p:txBody>
      </p:sp>
      <p:sp>
        <p:nvSpPr>
          <p:cNvPr id="29" name="AutoShape 6">
            <a:extLst>
              <a:ext uri="{FF2B5EF4-FFF2-40B4-BE49-F238E27FC236}">
                <a16:creationId xmlns:a16="http://schemas.microsoft.com/office/drawing/2014/main" id="{4C7C719C-490A-42DF-B888-46EDE51F726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92491" y="2341091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flip="none" rotWithShape="1">
            <a:gsLst>
              <a:gs pos="0">
                <a:srgbClr val="7E808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glow>
              <a:schemeClr val="accent1"/>
            </a:glo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r" eaLnBrk="0" hangingPunct="0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BOOM</a:t>
            </a:r>
          </a:p>
          <a:p>
            <a:pPr algn="r" eaLnBrk="0" hangingPunct="0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 EXTEND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Carriage Tilt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475188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DFD232D-6B12-4312-B15A-0BEC5D4E7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024" y="4331147"/>
            <a:ext cx="1627016" cy="57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3DA6A45-002B-4A76-B1A0-D6629315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66" y="3138556"/>
            <a:ext cx="655603" cy="11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68F079-7CFD-405F-A170-542C7C61C4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1" t="52263" r="32587" b="11121"/>
          <a:stretch/>
        </p:blipFill>
        <p:spPr>
          <a:xfrm>
            <a:off x="3493877" y="1365966"/>
            <a:ext cx="1946965" cy="286465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6799F41-316C-4DA7-8E77-B97B3C98A95D}"/>
              </a:ext>
            </a:extLst>
          </p:cNvPr>
          <p:cNvSpPr/>
          <p:nvPr/>
        </p:nvSpPr>
        <p:spPr>
          <a:xfrm>
            <a:off x="7943502" y="3649925"/>
            <a:ext cx="852986" cy="825690"/>
          </a:xfrm>
          <a:prstGeom prst="ellipse">
            <a:avLst/>
          </a:prstGeom>
          <a:noFill/>
          <a:ln>
            <a:solidFill>
              <a:srgbClr val="FF4C00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4C0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B165701-1073-4319-9F62-8EB5233A75AF}"/>
              </a:ext>
            </a:extLst>
          </p:cNvPr>
          <p:cNvCxnSpPr/>
          <p:nvPr/>
        </p:nvCxnSpPr>
        <p:spPr>
          <a:xfrm flipH="1" flipV="1">
            <a:off x="4647568" y="2884514"/>
            <a:ext cx="1433014" cy="990600"/>
          </a:xfrm>
          <a:prstGeom prst="straightConnector1">
            <a:avLst/>
          </a:prstGeom>
          <a:ln w="38100">
            <a:solidFill>
              <a:srgbClr val="FF4C00"/>
            </a:solidFill>
            <a:headEnd type="oval" w="med" len="med"/>
            <a:tailEnd type="triangle" w="med" len="med"/>
          </a:ln>
          <a:effectLst>
            <a:glow rad="88900">
              <a:schemeClr val="accent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9">
            <a:extLst>
              <a:ext uri="{FF2B5EF4-FFF2-40B4-BE49-F238E27FC236}">
                <a16:creationId xmlns:a16="http://schemas.microsoft.com/office/drawing/2014/main" id="{E4D51845-2343-4925-8BFD-F24C0C03E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969" y="3708427"/>
            <a:ext cx="1582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b="1">
                <a:latin typeface="Arial" charset="0"/>
                <a:cs typeface="Arial" charset="0"/>
              </a:rPr>
              <a:t>Hold Bottom Middle Button to Activate Carriage Tilt Forward/Back</a:t>
            </a:r>
          </a:p>
        </p:txBody>
      </p:sp>
    </p:spTree>
    <p:extLst>
      <p:ext uri="{BB962C8B-B14F-4D97-AF65-F5344CB8AC3E}">
        <p14:creationId xmlns:p14="http://schemas.microsoft.com/office/powerpoint/2010/main" val="327670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8">
            <a:extLst>
              <a:ext uri="{FF2B5EF4-FFF2-40B4-BE49-F238E27FC236}">
                <a16:creationId xmlns:a16="http://schemas.microsoft.com/office/drawing/2014/main" id="{F18EF3FE-B28B-4344-9F7D-6EF59D39848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93679" y="3407891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rotWithShape="1">
            <a:gsLst>
              <a:gs pos="0">
                <a:srgbClr val="7E8083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BOOM </a:t>
            </a:r>
          </a:p>
          <a:p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LIFT</a:t>
            </a:r>
          </a:p>
        </p:txBody>
      </p:sp>
      <p:sp>
        <p:nvSpPr>
          <p:cNvPr id="44" name="AutoShape 7">
            <a:extLst>
              <a:ext uri="{FF2B5EF4-FFF2-40B4-BE49-F238E27FC236}">
                <a16:creationId xmlns:a16="http://schemas.microsoft.com/office/drawing/2014/main" id="{AF5A16A1-0E44-49BF-A8A8-C5CFF0971B75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1893679" y="1274291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rotWithShape="1">
            <a:gsLst>
              <a:gs pos="0">
                <a:srgbClr val="7E8083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/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BOOM</a:t>
            </a:r>
          </a:p>
          <a:p>
            <a:pPr algn="r"/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LOWER</a:t>
            </a:r>
          </a:p>
        </p:txBody>
      </p:sp>
      <p:sp>
        <p:nvSpPr>
          <p:cNvPr id="34" name="AutoShape 5">
            <a:extLst>
              <a:ext uri="{FF2B5EF4-FFF2-40B4-BE49-F238E27FC236}">
                <a16:creationId xmlns:a16="http://schemas.microsoft.com/office/drawing/2014/main" id="{3D6F7076-F9ED-41C2-8B9D-0E94BD978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988" y="2328958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flip="none" rotWithShape="1">
            <a:gsLst>
              <a:gs pos="99000">
                <a:srgbClr val="00B0F0"/>
              </a:gs>
              <a:gs pos="2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FRAME </a:t>
            </a:r>
          </a:p>
          <a:p>
            <a:pPr>
              <a:defRPr/>
            </a:pPr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TILT LEFT</a:t>
            </a:r>
          </a:p>
        </p:txBody>
      </p:sp>
      <p:sp>
        <p:nvSpPr>
          <p:cNvPr id="33" name="AutoShape 6">
            <a:extLst>
              <a:ext uri="{FF2B5EF4-FFF2-40B4-BE49-F238E27FC236}">
                <a16:creationId xmlns:a16="http://schemas.microsoft.com/office/drawing/2014/main" id="{EE7E9335-7B18-46D7-A9F6-1A7EF2B84E8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05400" y="2328958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flip="none" rotWithShape="1">
            <a:gsLst>
              <a:gs pos="99000">
                <a:srgbClr val="00B0F0"/>
              </a:gs>
              <a:gs pos="2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>
              <a:schemeClr val="accent1"/>
            </a:glo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r" eaLnBrk="0" hangingPunct="0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FRAME</a:t>
            </a:r>
          </a:p>
          <a:p>
            <a:pPr algn="r" eaLnBrk="0" hangingPunct="0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 TILT RIGHT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68F079-7CFD-405F-A170-542C7C61C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1" t="52263" r="32587" b="11121"/>
          <a:stretch/>
        </p:blipFill>
        <p:spPr>
          <a:xfrm>
            <a:off x="3493877" y="1365966"/>
            <a:ext cx="1946965" cy="28646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Frame Tilt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475188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DFD232D-6B12-4312-B15A-0BEC5D4E7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024" y="4331147"/>
            <a:ext cx="1627016" cy="57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3DA6A45-002B-4A76-B1A0-D6629315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66" y="3138556"/>
            <a:ext cx="655603" cy="11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580B2EB6-D71B-4211-BE8F-77AAF21D9EEB}"/>
              </a:ext>
            </a:extLst>
          </p:cNvPr>
          <p:cNvSpPr/>
          <p:nvPr/>
        </p:nvSpPr>
        <p:spPr>
          <a:xfrm>
            <a:off x="7963483" y="4170268"/>
            <a:ext cx="852986" cy="825690"/>
          </a:xfrm>
          <a:prstGeom prst="ellipse">
            <a:avLst/>
          </a:prstGeom>
          <a:noFill/>
          <a:ln>
            <a:solidFill>
              <a:srgbClr val="FF4C00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C0379F8-2374-4F13-B7DF-9AB803E33F00}"/>
              </a:ext>
            </a:extLst>
          </p:cNvPr>
          <p:cNvCxnSpPr/>
          <p:nvPr/>
        </p:nvCxnSpPr>
        <p:spPr>
          <a:xfrm flipH="1" flipV="1">
            <a:off x="5208104" y="2862358"/>
            <a:ext cx="878800" cy="1009654"/>
          </a:xfrm>
          <a:prstGeom prst="straightConnector1">
            <a:avLst/>
          </a:prstGeom>
          <a:ln w="38100">
            <a:solidFill>
              <a:srgbClr val="FF4C00"/>
            </a:solidFill>
            <a:headEnd type="oval" w="med" len="med"/>
            <a:tailEnd type="none" w="med" len="med"/>
          </a:ln>
          <a:effectLst>
            <a:glow rad="88900">
              <a:schemeClr val="accent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0">
            <a:extLst>
              <a:ext uri="{FF2B5EF4-FFF2-40B4-BE49-F238E27FC236}">
                <a16:creationId xmlns:a16="http://schemas.microsoft.com/office/drawing/2014/main" id="{41B6683B-2CD9-44FD-B3BA-C227F43D6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88" y="3686271"/>
            <a:ext cx="15827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b="1">
                <a:latin typeface="Arial" charset="0"/>
                <a:cs typeface="Arial" charset="0"/>
              </a:rPr>
              <a:t>Hold Bottom Located on Back of Joystick to enable Frame Leveling </a:t>
            </a:r>
          </a:p>
        </p:txBody>
      </p:sp>
      <p:sp>
        <p:nvSpPr>
          <p:cNvPr id="39" name="Curved Up Arrow 10">
            <a:extLst>
              <a:ext uri="{FF2B5EF4-FFF2-40B4-BE49-F238E27FC236}">
                <a16:creationId xmlns:a16="http://schemas.microsoft.com/office/drawing/2014/main" id="{A8C5CF31-C8D7-426A-9763-6F09DD938ECD}"/>
              </a:ext>
            </a:extLst>
          </p:cNvPr>
          <p:cNvSpPr/>
          <p:nvPr/>
        </p:nvSpPr>
        <p:spPr>
          <a:xfrm rot="17363727">
            <a:off x="4766475" y="2589453"/>
            <a:ext cx="552450" cy="381000"/>
          </a:xfrm>
          <a:prstGeom prst="curvedUpArrow">
            <a:avLst/>
          </a:prstGeom>
          <a:solidFill>
            <a:srgbClr val="FF4C0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0" name="Picture 7">
            <a:extLst>
              <a:ext uri="{FF2B5EF4-FFF2-40B4-BE49-F238E27FC236}">
                <a16:creationId xmlns:a16="http://schemas.microsoft.com/office/drawing/2014/main" id="{FA0B8E0A-EEEF-48B0-9932-07C9FBE46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9993" b="46222"/>
          <a:stretch>
            <a:fillRect/>
          </a:stretch>
        </p:blipFill>
        <p:spPr bwMode="auto">
          <a:xfrm>
            <a:off x="7745413" y="-3079"/>
            <a:ext cx="11112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4275C6F-5D99-49C9-B828-B0533270E260}"/>
              </a:ext>
            </a:extLst>
          </p:cNvPr>
          <p:cNvCxnSpPr/>
          <p:nvPr/>
        </p:nvCxnSpPr>
        <p:spPr>
          <a:xfrm>
            <a:off x="7391400" y="356489"/>
            <a:ext cx="808524" cy="0"/>
          </a:xfrm>
          <a:prstGeom prst="straightConnector1">
            <a:avLst/>
          </a:prstGeom>
          <a:ln w="38100">
            <a:solidFill>
              <a:srgbClr val="FF4C00"/>
            </a:solidFill>
            <a:headEnd type="oval" w="med" len="med"/>
            <a:tailEnd type="triangle" w="med" len="med"/>
          </a:ln>
          <a:effectLst>
            <a:glow rad="88900">
              <a:schemeClr val="accent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0">
            <a:extLst>
              <a:ext uri="{FF2B5EF4-FFF2-40B4-BE49-F238E27FC236}">
                <a16:creationId xmlns:a16="http://schemas.microsoft.com/office/drawing/2014/main" id="{24D09FED-D26A-4C63-B8E1-10DD4B5AA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088" y="227108"/>
            <a:ext cx="973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b="1">
                <a:latin typeface="Arial" charset="0"/>
                <a:cs typeface="Arial" charset="0"/>
              </a:rPr>
              <a:t>Frame Level Enable Switch</a:t>
            </a:r>
          </a:p>
        </p:txBody>
      </p:sp>
    </p:spTree>
    <p:extLst>
      <p:ext uri="{BB962C8B-B14F-4D97-AF65-F5344CB8AC3E}">
        <p14:creationId xmlns:p14="http://schemas.microsoft.com/office/powerpoint/2010/main" val="4036961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6">
            <a:extLst>
              <a:ext uri="{FF2B5EF4-FFF2-40B4-BE49-F238E27FC236}">
                <a16:creationId xmlns:a16="http://schemas.microsoft.com/office/drawing/2014/main" id="{FED17F73-81B8-4336-AF76-59DA5D9F0C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05400" y="2351118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flip="none" rotWithShape="1">
            <a:gsLst>
              <a:gs pos="0">
                <a:srgbClr val="7E808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glow>
              <a:schemeClr val="accent1"/>
            </a:glo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r" eaLnBrk="0" hangingPunct="0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ATTACHMENT TILT</a:t>
            </a:r>
          </a:p>
          <a:p>
            <a:pPr algn="r" eaLnBrk="0" hangingPunct="0"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OR ROTATE RIGHT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DAB5687A-D4CE-4CDF-8CEC-F6D686823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988" y="2351118"/>
            <a:ext cx="2286000" cy="914400"/>
          </a:xfrm>
          <a:prstGeom prst="leftArrow">
            <a:avLst>
              <a:gd name="adj1" fmla="val 68750"/>
              <a:gd name="adj2" fmla="val 62500"/>
            </a:avLst>
          </a:prstGeom>
          <a:gradFill rotWithShape="1">
            <a:gsLst>
              <a:gs pos="0">
                <a:srgbClr val="7E8083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ATTACHMENT TILT</a:t>
            </a:r>
          </a:p>
          <a:p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OR ROTATE LEFT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Attachment Functions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475188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DFD232D-6B12-4312-B15A-0BEC5D4E7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024" y="4331147"/>
            <a:ext cx="1627016" cy="57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3DA6A45-002B-4A76-B1A0-D6629315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66" y="3138556"/>
            <a:ext cx="655603" cy="11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68F079-7CFD-405F-A170-542C7C61C4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1" t="52263" r="32587" b="11121"/>
          <a:stretch/>
        </p:blipFill>
        <p:spPr>
          <a:xfrm>
            <a:off x="3493877" y="1365966"/>
            <a:ext cx="1946965" cy="286465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31CC290-EDC2-42DF-806D-0567D26D56EE}"/>
              </a:ext>
            </a:extLst>
          </p:cNvPr>
          <p:cNvSpPr/>
          <p:nvPr/>
        </p:nvSpPr>
        <p:spPr>
          <a:xfrm>
            <a:off x="7181165" y="4165130"/>
            <a:ext cx="916844" cy="932597"/>
          </a:xfrm>
          <a:prstGeom prst="ellipse">
            <a:avLst/>
          </a:prstGeom>
          <a:noFill/>
          <a:ln>
            <a:solidFill>
              <a:srgbClr val="FF4C00"/>
            </a:solidFill>
          </a:ln>
          <a:effectLst>
            <a:glow rad="1016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4862FC-8347-4991-B773-B8BA5EE980E2}"/>
              </a:ext>
            </a:extLst>
          </p:cNvPr>
          <p:cNvCxnSpPr/>
          <p:nvPr/>
        </p:nvCxnSpPr>
        <p:spPr>
          <a:xfrm flipH="1" flipV="1">
            <a:off x="4421875" y="2720745"/>
            <a:ext cx="1665027" cy="1154373"/>
          </a:xfrm>
          <a:prstGeom prst="straightConnector1">
            <a:avLst/>
          </a:prstGeom>
          <a:ln w="38100">
            <a:solidFill>
              <a:srgbClr val="FF4C00"/>
            </a:solidFill>
            <a:headEnd type="oval" w="med" len="med"/>
            <a:tailEnd type="triangle" w="med" len="med"/>
          </a:ln>
          <a:effectLst>
            <a:glow rad="88900">
              <a:schemeClr val="accent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4C87DBE-697B-418F-9D79-84B942718935}"/>
              </a:ext>
            </a:extLst>
          </p:cNvPr>
          <p:cNvSpPr txBox="1"/>
          <p:nvPr/>
        </p:nvSpPr>
        <p:spPr>
          <a:xfrm>
            <a:off x="6109752" y="3708658"/>
            <a:ext cx="15298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Select (L/R) Aux. Attachment Button to Tilt / Rotate Attachment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48859D1-C52C-4CDF-B370-8BEF86159C56}"/>
              </a:ext>
            </a:extLst>
          </p:cNvPr>
          <p:cNvCxnSpPr/>
          <p:nvPr/>
        </p:nvCxnSpPr>
        <p:spPr>
          <a:xfrm flipH="1" flipV="1">
            <a:off x="4715301" y="2645683"/>
            <a:ext cx="1371601" cy="1229435"/>
          </a:xfrm>
          <a:prstGeom prst="straightConnector1">
            <a:avLst/>
          </a:prstGeom>
          <a:ln w="38100">
            <a:solidFill>
              <a:srgbClr val="FF4C00"/>
            </a:solidFill>
            <a:headEnd type="oval" w="med" len="med"/>
            <a:tailEnd type="triangle" w="med" len="med"/>
          </a:ln>
          <a:effectLst>
            <a:glow rad="88900">
              <a:schemeClr val="accent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175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85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7D8680E-7944-408C-8AA4-940C7D575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211" b="16513"/>
          <a:stretch/>
        </p:blipFill>
        <p:spPr>
          <a:xfrm>
            <a:off x="1572" y="1711866"/>
            <a:ext cx="9144000" cy="233329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Skyjack TH Series Product Line Overview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DE2F340-DD8A-441A-BA64-A6F9F140D26B}"/>
              </a:ext>
            </a:extLst>
          </p:cNvPr>
          <p:cNvSpPr txBox="1">
            <a:spLocks/>
          </p:cNvSpPr>
          <p:nvPr/>
        </p:nvSpPr>
        <p:spPr bwMode="auto">
          <a:xfrm>
            <a:off x="595311" y="4573252"/>
            <a:ext cx="7945438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0" i="0" kern="1200">
                <a:solidFill>
                  <a:srgbClr val="7E8083"/>
                </a:solidFill>
                <a:latin typeface="Arial"/>
                <a:ea typeface="MS PGothic" pitchFamily="34" charset="-128"/>
                <a:cs typeface="Arial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dirty="0">
                <a:latin typeface="Arial" charset="0"/>
                <a:cs typeface="Arial" charset="0"/>
              </a:rPr>
              <a:t>Simple, Serviceable, Reliable, Skyjack</a:t>
            </a:r>
          </a:p>
        </p:txBody>
      </p:sp>
    </p:spTree>
    <p:extLst>
      <p:ext uri="{BB962C8B-B14F-4D97-AF65-F5344CB8AC3E}">
        <p14:creationId xmlns:p14="http://schemas.microsoft.com/office/powerpoint/2010/main" val="31795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New Improvements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5480118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A new dual-tilt compensation cylinder design improves load distribution and reliability.</a:t>
            </a:r>
          </a:p>
          <a:p>
            <a:pPr marL="34290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New durable and rental yard repairable steel engine cowling.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New maintenance-free (greaseless) main bearings.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A relocated ECU for easier service access.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A new high-pressure filter system and improved hydraulic tank design – significantly reducing contamination.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New ergonomic seat with improved weather protection.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hlinkClick r:id="rId3"/>
              </a:rPr>
              <a:t>Skyjack TH Series on Vimeo</a:t>
            </a: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393A9-A30E-4015-AE1A-8F6F98D037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2" t="9071" b="9200"/>
          <a:stretch/>
        </p:blipFill>
        <p:spPr>
          <a:xfrm>
            <a:off x="5723466" y="2676904"/>
            <a:ext cx="3336931" cy="1969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C313D0-A848-467D-B48F-193B619F48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36" r="5443" b="7774"/>
          <a:stretch/>
        </p:blipFill>
        <p:spPr>
          <a:xfrm>
            <a:off x="5723466" y="549290"/>
            <a:ext cx="3336931" cy="197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6C1DE7-F887-412E-B0BD-A902D0C3A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" t="21029" r="3879" b="15369"/>
          <a:stretch/>
        </p:blipFill>
        <p:spPr>
          <a:xfrm>
            <a:off x="333448" y="1295838"/>
            <a:ext cx="8047687" cy="3699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Spec Overview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5480118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endParaRPr lang="en-US" sz="1400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49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Standard Load Charts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3957667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The TH Series offers competitive and often superior capacities at max. height and at full extension when compared to similar models at 24” load center</a:t>
            </a: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Multiple attachments also allow for job site versatility</a:t>
            </a: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920ADE-7C93-4841-B4CA-EBEAF684DE47}"/>
              </a:ext>
            </a:extLst>
          </p:cNvPr>
          <p:cNvGrpSpPr/>
          <p:nvPr/>
        </p:nvGrpSpPr>
        <p:grpSpPr>
          <a:xfrm>
            <a:off x="4023334" y="897735"/>
            <a:ext cx="4984803" cy="4092229"/>
            <a:chOff x="433687" y="228918"/>
            <a:chExt cx="4984803" cy="40922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F7B67B-44F9-4D1E-83D1-6E4586BA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501" t="14629" r="26210" b="6337"/>
            <a:stretch/>
          </p:blipFill>
          <p:spPr>
            <a:xfrm>
              <a:off x="512064" y="228918"/>
              <a:ext cx="4848933" cy="39740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7549BF-D8C2-4860-8A31-714D9B05F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987" t="14629" r="2863" b="46175"/>
            <a:stretch/>
          </p:blipFill>
          <p:spPr>
            <a:xfrm>
              <a:off x="433687" y="2350279"/>
              <a:ext cx="1746070" cy="19708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901401-FBB9-4766-8A17-E444378C3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987" t="54468" r="2863" b="6337"/>
            <a:stretch/>
          </p:blipFill>
          <p:spPr>
            <a:xfrm>
              <a:off x="3672419" y="2229880"/>
              <a:ext cx="1746071" cy="1970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509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C223C-5D67-4149-AFBC-FEB52F888518}"/>
              </a:ext>
            </a:extLst>
          </p:cNvPr>
          <p:cNvGrpSpPr/>
          <p:nvPr/>
        </p:nvGrpSpPr>
        <p:grpSpPr>
          <a:xfrm>
            <a:off x="4514339" y="2407702"/>
            <a:ext cx="4618058" cy="2712162"/>
            <a:chOff x="4514339" y="2407702"/>
            <a:chExt cx="4618058" cy="27121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EFB9CE-1B50-4486-A049-5991E90CC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894" t="25372" r="14018" b="15431"/>
            <a:stretch/>
          </p:blipFill>
          <p:spPr>
            <a:xfrm>
              <a:off x="4514339" y="2519533"/>
              <a:ext cx="4618058" cy="2600331"/>
            </a:xfrm>
            <a:prstGeom prst="rect">
              <a:avLst/>
            </a:prstGeom>
          </p:spPr>
        </p:pic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626F3C40-993F-447F-9A9D-CAD12EE8DE95}"/>
                </a:ext>
              </a:extLst>
            </p:cNvPr>
            <p:cNvSpPr/>
            <p:nvPr/>
          </p:nvSpPr>
          <p:spPr>
            <a:xfrm>
              <a:off x="4670676" y="2407702"/>
              <a:ext cx="2316769" cy="4336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Unique to Skyjack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5480118" cy="1979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Blip>
                <a:blip r:embed="rId3"/>
              </a:buBlip>
            </a:pPr>
            <a:r>
              <a:rPr lang="en-US" sz="1400" dirty="0">
                <a:solidFill>
                  <a:prstClr val="black"/>
                </a:solidFill>
              </a:rPr>
              <a:t>Through the use of improved gearing and a high-efficiency hydraulics package, </a:t>
            </a:r>
            <a:r>
              <a:rPr lang="en-US" sz="1400" dirty="0" err="1">
                <a:solidFill>
                  <a:prstClr val="black"/>
                </a:solidFill>
              </a:rPr>
              <a:t>Skyjack’s</a:t>
            </a:r>
            <a:r>
              <a:rPr lang="en-US" sz="1400" dirty="0">
                <a:solidFill>
                  <a:prstClr val="black"/>
                </a:solidFill>
              </a:rPr>
              <a:t> TH Series’ 74 hp engines deliver the same on-site job performance as higher horsepower units</a:t>
            </a:r>
          </a:p>
          <a:p>
            <a:pPr marL="342900" lvl="0" indent="-342900">
              <a:spcBef>
                <a:spcPts val="600"/>
              </a:spcBef>
              <a:buBlip>
                <a:blip r:embed="rId3"/>
              </a:buBlip>
            </a:pPr>
            <a:r>
              <a:rPr lang="en-US" sz="1400" dirty="0">
                <a:solidFill>
                  <a:prstClr val="black"/>
                </a:solidFill>
              </a:rPr>
              <a:t>SMARTORQUE™ is also engineered to require NO DPF, NO DEF, and NO other active exhaust aftertreatment</a:t>
            </a: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30EB1-9BC6-415B-A7E0-C6CF870EE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23" t="31492" r="13293" b="43010"/>
          <a:stretch/>
        </p:blipFill>
        <p:spPr>
          <a:xfrm>
            <a:off x="4898153" y="168236"/>
            <a:ext cx="4122415" cy="92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5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Unique to Skyjack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77428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Dana axle drive system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Positive traction and industry leading rough ground ‘terrain-ability’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9918D95-DA6C-4EC0-BF41-89435B83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75" y="196376"/>
            <a:ext cx="28352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2E0A65-C395-4B92-A1B1-880B52B38AE4}"/>
              </a:ext>
            </a:extLst>
          </p:cNvPr>
          <p:cNvGrpSpPr/>
          <p:nvPr/>
        </p:nvGrpSpPr>
        <p:grpSpPr>
          <a:xfrm>
            <a:off x="6003675" y="2499063"/>
            <a:ext cx="3077376" cy="2201985"/>
            <a:chOff x="-1" y="2505975"/>
            <a:chExt cx="3986522" cy="263752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10E19811-7A50-4B00-9FB6-7DC8A6CA7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1" y="2505975"/>
              <a:ext cx="3914160" cy="2598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lowchart: Alternate Process 1">
              <a:extLst>
                <a:ext uri="{FF2B5EF4-FFF2-40B4-BE49-F238E27FC236}">
                  <a16:creationId xmlns:a16="http://schemas.microsoft.com/office/drawing/2014/main" id="{45EFBC20-1066-4B36-93BB-EF50EEE77D94}"/>
                </a:ext>
              </a:extLst>
            </p:cNvPr>
            <p:cNvSpPr/>
            <p:nvPr/>
          </p:nvSpPr>
          <p:spPr>
            <a:xfrm>
              <a:off x="-1" y="4854050"/>
              <a:ext cx="1651183" cy="289450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F362AD1-A214-43F1-9C48-0B0A804730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62" b="8978"/>
          <a:stretch/>
        </p:blipFill>
        <p:spPr>
          <a:xfrm>
            <a:off x="313365" y="2238320"/>
            <a:ext cx="5402619" cy="29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6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Unique to Skyjack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475188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Unique system offering increased stability at height that requires no operator inputs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Offers 3 modes of operation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prstClr val="black"/>
                </a:solidFill>
              </a:rPr>
              <a:t>	Normal Free Pivot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prstClr val="black"/>
                </a:solidFill>
              </a:rPr>
              <a:t>	Restricted Mode</a:t>
            </a:r>
          </a:p>
          <a:p>
            <a:pPr lvl="0">
              <a:spcBef>
                <a:spcPts val="600"/>
              </a:spcBef>
            </a:pPr>
            <a:r>
              <a:rPr lang="en-US" sz="1400" dirty="0">
                <a:solidFill>
                  <a:prstClr val="black"/>
                </a:solidFill>
              </a:rPr>
              <a:t>	Locked</a:t>
            </a:r>
          </a:p>
          <a:p>
            <a:pPr marL="34290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With boom elevated to 40˚ of more, the rear axle switches from free pivot mode to a restricted mode</a:t>
            </a:r>
          </a:p>
          <a:p>
            <a:pPr marL="34290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Only allows up to 3˚ frame level</a:t>
            </a:r>
          </a:p>
          <a:p>
            <a:pPr marL="34290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Standard on SJ1044 TH, SJ1056 TH, SJ1256 THS</a:t>
            </a:r>
          </a:p>
          <a:p>
            <a:pPr marL="342900" indent="-342900">
              <a:spcBef>
                <a:spcPts val="6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D2FD42-23A2-4729-A09B-6AE3D8F80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98" t="20847" r="36869" b="61887"/>
          <a:stretch/>
        </p:blipFill>
        <p:spPr>
          <a:xfrm>
            <a:off x="5856355" y="255725"/>
            <a:ext cx="3039816" cy="1106132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C1E27534-8754-4A5B-BFA8-1054BCCCA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91" y="1414443"/>
            <a:ext cx="2263630" cy="328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761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793750"/>
            <a:ext cx="5483872" cy="511175"/>
          </a:xfrm>
        </p:spPr>
        <p:txBody>
          <a:bodyPr/>
          <a:lstStyle/>
          <a:p>
            <a:r>
              <a:rPr lang="en-US" dirty="0"/>
              <a:t>Unique to Skyjack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348" y="1520369"/>
            <a:ext cx="4861617" cy="462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Innovative cab design enabling fleet owners to effortlessly convert from open to enclosed cabs 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Allows for complete machine utilization in all types of weather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Minimal downtime and incurred cost if glass is damaged in the field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Glass panels are the same part number across TH Series</a:t>
            </a:r>
          </a:p>
          <a:p>
            <a:pPr marL="342900" lvl="0" indent="-342900">
              <a:spcBef>
                <a:spcPts val="600"/>
              </a:spcBef>
              <a:buBlip>
                <a:blip r:embed="rId2"/>
              </a:buBlip>
            </a:pPr>
            <a:r>
              <a:rPr lang="en-US" sz="1400" dirty="0">
                <a:solidFill>
                  <a:prstClr val="black"/>
                </a:solidFill>
              </a:rPr>
              <a:t>Ex. SJ519 TH windshield can be used on an SJ1256 THS and vice versa </a:t>
            </a: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8" name="Picture 5" descr="C:\Users\bspence\Downloads\5K FLEXCAB™.png">
            <a:extLst>
              <a:ext uri="{FF2B5EF4-FFF2-40B4-BE49-F238E27FC236}">
                <a16:creationId xmlns:a16="http://schemas.microsoft.com/office/drawing/2014/main" id="{B21F4404-5096-4C34-A8A1-5D56E50A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75" y="986879"/>
            <a:ext cx="4078288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77845-CC69-4332-B848-19F058DCD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7" t="16965" r="59897" b="67899"/>
          <a:stretch/>
        </p:blipFill>
        <p:spPr>
          <a:xfrm>
            <a:off x="5726755" y="205925"/>
            <a:ext cx="3056091" cy="10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14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3c6a9f0-5026-4a16-83bc-39644e0e64f3">N64WC64HNMQH-641-1650</_dlc_DocId>
    <_dlc_DocIdUrl xmlns="73c6a9f0-5026-4a16-83bc-39644e0e64f3">
      <Url>http://linus/skyjack/_layouts/15/DocIdRedir.aspx?ID=N64WC64HNMQH-641-1650</Url>
      <Description>N64WC64HNMQH-641-1650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05D403C2DBC42B25AC90525C46A37" ma:contentTypeVersion="4" ma:contentTypeDescription="Create a new document." ma:contentTypeScope="" ma:versionID="eab4664f8330c20b6b5a3070ae8bc7d2">
  <xsd:schema xmlns:xsd="http://www.w3.org/2001/XMLSchema" xmlns:xs="http://www.w3.org/2001/XMLSchema" xmlns:p="http://schemas.microsoft.com/office/2006/metadata/properties" xmlns:ns2="73c6a9f0-5026-4a16-83bc-39644e0e64f3" targetNamespace="http://schemas.microsoft.com/office/2006/metadata/properties" ma:root="true" ma:fieldsID="c161dfa32634640b25eaa5d86b08334c" ns2:_="">
    <xsd:import namespace="73c6a9f0-5026-4a16-83bc-39644e0e64f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6a9f0-5026-4a16-83bc-39644e0e64f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D203CF-4DF0-4FEF-8A81-8DEC0D7EDE2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4BB9F20-9A05-4D45-988D-CC492BF29F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61C8AC-8BDA-40FB-9F81-C9091D3D5483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73c6a9f0-5026-4a16-83bc-39644e0e64f3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28E3C72-5D7D-447C-AE49-A9862EB9C8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c6a9f0-5026-4a16-83bc-39644e0e6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615</Words>
  <Application>Microsoft Office PowerPoint</Application>
  <PresentationFormat>On-screen Show (16:9)</PresentationFormat>
  <Paragraphs>126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Arial-BoldMT</vt:lpstr>
      <vt:lpstr>Arial</vt:lpstr>
      <vt:lpstr>Calibri</vt:lpstr>
      <vt:lpstr>Office Theme</vt:lpstr>
      <vt:lpstr>Skyjack TH Telehandlers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Huynh</dc:creator>
  <cp:lastModifiedBy>Rafael Bazzarella</cp:lastModifiedBy>
  <cp:revision>100</cp:revision>
  <dcterms:created xsi:type="dcterms:W3CDTF">2019-05-07T15:20:12Z</dcterms:created>
  <dcterms:modified xsi:type="dcterms:W3CDTF">2021-08-06T19:18:15Z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be162bfe-c9df-4522-89b2-91f07d3b0eee</vt:lpwstr>
  </property>
  <property fmtid="{D5CDD505-2E9C-101B-9397-08002B2CF9AE}" pid="3" name="ContentTypeId">
    <vt:lpwstr>0x01010032105D403C2DBC42B25AC90525C46A37</vt:lpwstr>
  </property>
</Properties>
</file>