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5"/>
  </p:notesMasterIdLst>
  <p:handoutMasterIdLst>
    <p:handoutMasterId r:id="rId36"/>
  </p:handoutMasterIdLst>
  <p:sldIdLst>
    <p:sldId id="2147468876" r:id="rId6"/>
    <p:sldId id="258" r:id="rId7"/>
    <p:sldId id="355" r:id="rId8"/>
    <p:sldId id="2147468905" r:id="rId9"/>
    <p:sldId id="263" r:id="rId10"/>
    <p:sldId id="2147468877" r:id="rId11"/>
    <p:sldId id="313" r:id="rId12"/>
    <p:sldId id="2147468882" r:id="rId13"/>
    <p:sldId id="2147468883" r:id="rId14"/>
    <p:sldId id="2147468884" r:id="rId15"/>
    <p:sldId id="2147468885" r:id="rId16"/>
    <p:sldId id="2147468886" r:id="rId17"/>
    <p:sldId id="2147468887" r:id="rId18"/>
    <p:sldId id="2147468888" r:id="rId19"/>
    <p:sldId id="2147468889" r:id="rId20"/>
    <p:sldId id="2147468890" r:id="rId21"/>
    <p:sldId id="2147468902" r:id="rId22"/>
    <p:sldId id="2147468891" r:id="rId23"/>
    <p:sldId id="2147468892" r:id="rId24"/>
    <p:sldId id="2147468894" r:id="rId25"/>
    <p:sldId id="2147468895" r:id="rId26"/>
    <p:sldId id="2147468896" r:id="rId27"/>
    <p:sldId id="2147468897" r:id="rId28"/>
    <p:sldId id="4324" r:id="rId29"/>
    <p:sldId id="2147468898" r:id="rId30"/>
    <p:sldId id="2147468903" r:id="rId31"/>
    <p:sldId id="2147468904" r:id="rId32"/>
    <p:sldId id="2147468901" r:id="rId33"/>
    <p:sldId id="325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2F"/>
    <a:srgbClr val="7E8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 snapToGrid="0">
      <p:cViewPr varScale="1">
        <p:scale>
          <a:sx n="140" d="100"/>
          <a:sy n="140" d="100"/>
        </p:scale>
        <p:origin x="774" y="7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DF4A8-476C-497A-AA80-37729F61C1E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EA30C-273C-4131-AAC5-38A54AB12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2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B3759-B9AB-414B-8A94-7099491760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292C-6523-4F58-B54B-6453132FB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1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2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FB77B-1BC2-9210-F6D9-5D614A909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6D5B7-92DA-C450-DED4-85671A6E8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0B45E-3781-BF10-26C2-978E83C92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1D18B-B8BF-73E0-7B6E-D60B4A53C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0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BAB5B-E74A-0294-8CE7-853B442A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470FE2-8BAE-B221-3E23-A25E05134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C6126-877E-6F42-D1D0-82539378D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14A42-4316-2808-FC6E-3FC16FD92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68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73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5F7A-42B3-58C2-B151-89F78514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8AA1D-F7DC-5FD1-D4F7-2A825485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4DE25-0016-8B36-6300-E17050ED5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DFD34-3484-F635-04C1-05AAF0089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18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A4B1A-DCD0-C629-3FB9-7B6C449F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89AF2-38EA-8F32-9392-4065ED726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0FFFC-7FEE-F44A-A191-095FC427C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6C429-D875-7FCE-2824-62985B74D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7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890C95D-E602-4D61-8AAD-8D4A6D8B55C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5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2EA3C-3EEF-9A90-30CD-9D3CB204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E441A-B77A-5D80-E953-DEE4CE5B8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3C1E2-3B4C-EA61-5622-E847064E3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65431-CB3B-121B-76FB-FD6967ED4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3FC5-1857-11D4-6824-8A2815482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0F18D-2F35-53C2-A5B0-E7D5D09C9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27FD1-BF1A-67E8-DFB5-CEF173BF0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5BA97-B26B-CC57-8202-0D04FA984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99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62BF3-CE4B-AB15-CC84-FEF77557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F69CC-F132-F510-8EBB-B938FBE1D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E4B10-0E2D-29B5-5256-1FBE90150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854F-6B50-A269-C25B-09BE9D29A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59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03B7D-6AF2-A99F-7ECE-CCD89B601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405A7-78E7-8EE8-3B34-F617056DD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912DA-0EB8-BD84-8F82-A5BD3B3AA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8156B-A18E-1B43-9E48-FDFB214C4C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0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9EEF8-FC34-2EB3-828B-C51664C8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42EC6-4108-8CF8-5FAF-DF125DC06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8E956-C5B4-457A-77E2-F4246EA0E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B3560-5274-264A-57C0-E0F3D3D7C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4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D62A9-68DA-086A-B0AB-8F96B1757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CF3B8-10CA-A3AE-96C3-5165B3FA4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A053B-E656-B147-FEAD-1F8792E3B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20EA7-BB7D-C008-1244-DACE457CD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175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66509-A8AB-C459-2BB8-50E4B94A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76B6F-6880-CE45-5E9C-42BE4FA62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1B0F6-FB83-2D3E-DA5B-8B838310D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45477-8B2C-B7DC-F582-9B3FCEB02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19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08176" y="2038350"/>
            <a:ext cx="3952888" cy="30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4768" y="1597821"/>
            <a:ext cx="4953000" cy="4647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rgbClr val="E63C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768" y="2571750"/>
            <a:ext cx="1752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7E80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64768" y="3105151"/>
            <a:ext cx="1752600" cy="357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E80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56"/>
          <a:stretch>
            <a:fillRect/>
          </a:stretch>
        </p:blipFill>
        <p:spPr bwMode="auto">
          <a:xfrm>
            <a:off x="-76200" y="0"/>
            <a:ext cx="5486401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5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125" y="0"/>
            <a:ext cx="1825625" cy="55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9961" y="49234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rgbClr val="E63C2F"/>
                </a:solidFill>
              </a:defRPr>
            </a:lvl1pPr>
          </a:lstStyle>
          <a:p>
            <a:fld id="{D04929D0-6076-4AF1-9512-255500F49F13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6961" y="4923445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 sz="800" b="1">
                <a:solidFill>
                  <a:srgbClr val="E63C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5961" y="4923445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b="1">
                <a:solidFill>
                  <a:srgbClr val="E63C2F"/>
                </a:solidFill>
              </a:defRPr>
            </a:lvl1pPr>
          </a:lstStyle>
          <a:p>
            <a:fld id="{ADC10B0D-13FB-49E6-AB22-9EA691595B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84048" y="1311088"/>
            <a:ext cx="8229600" cy="3288344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400"/>
            </a:lvl1pPr>
            <a:lvl2pPr marL="742950" indent="-28575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6238" y="793750"/>
            <a:ext cx="8229600" cy="511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rgbClr val="7E8082"/>
                </a:solidFill>
              </a:defRPr>
            </a:lvl1pPr>
            <a:lvl2pPr marL="457200" indent="0">
              <a:buFontTx/>
              <a:buNone/>
              <a:defRPr>
                <a:solidFill>
                  <a:srgbClr val="7E8082"/>
                </a:solidFill>
              </a:defRPr>
            </a:lvl2pPr>
            <a:lvl3pPr marL="914400" indent="0">
              <a:buFontTx/>
              <a:buNone/>
              <a:defRPr>
                <a:solidFill>
                  <a:srgbClr val="7E8082"/>
                </a:solidFill>
              </a:defRPr>
            </a:lvl3pPr>
            <a:lvl4pPr marL="1371600" indent="0">
              <a:buFontTx/>
              <a:buNone/>
              <a:defRPr>
                <a:solidFill>
                  <a:srgbClr val="7E8082"/>
                </a:solidFill>
              </a:defRPr>
            </a:lvl4pPr>
            <a:lvl5pPr marL="1828800" indent="0">
              <a:buFontTx/>
              <a:buNone/>
              <a:defRPr>
                <a:solidFill>
                  <a:srgbClr val="7E8082"/>
                </a:solidFill>
              </a:defRPr>
            </a:lvl5pPr>
          </a:lstStyle>
          <a:p>
            <a:pPr lvl="0"/>
            <a:r>
              <a:rPr lang="en-US" dirty="0"/>
              <a:t>Title / Heading</a:t>
            </a:r>
          </a:p>
        </p:txBody>
      </p:sp>
    </p:spTree>
    <p:extLst>
      <p:ext uri="{BB962C8B-B14F-4D97-AF65-F5344CB8AC3E}">
        <p14:creationId xmlns:p14="http://schemas.microsoft.com/office/powerpoint/2010/main" val="204285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2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60520" y="2697480"/>
            <a:ext cx="4471416" cy="78638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>
                <a:solidFill>
                  <a:srgbClr val="E63C2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809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3000" y="51435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3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4201" y="1110917"/>
            <a:ext cx="7941732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4200" y="1677591"/>
            <a:ext cx="7941733" cy="1371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79098" y="87487"/>
            <a:ext cx="2186154" cy="49696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436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DBC24ED-FE7C-42C5-9879-AE1BF1D28AE6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F3C16E-A54E-4831-A9A0-3AF963E21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uynh\Documents\Powerpoint Presentation\Corporate PPT\Skyjack Corp PPT 2015\Support Contents\SKYJACK MAIN MASTER SLID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3225800"/>
            <a:ext cx="8058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-687388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5215" y="718186"/>
            <a:ext cx="7946136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85215" y="1382408"/>
            <a:ext cx="7946136" cy="242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solidFill>
                  <a:srgbClr val="7E808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5215" y="1923048"/>
            <a:ext cx="7946136" cy="16365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611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37300" y="1261030"/>
            <a:ext cx="7956367" cy="5847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 i="0">
                <a:solidFill>
                  <a:srgbClr val="FF4C00"/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001" y="1718231"/>
            <a:ext cx="7963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35001" y="2085705"/>
            <a:ext cx="7963568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377197" y="2653826"/>
            <a:ext cx="5213350" cy="18109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29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1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8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2BB9-C705-B764-7ECC-E598CE1C8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658A6-593C-F42F-C415-B0E6D7E63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Power Meets Efficiency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7FBDA-6480-1485-3439-FB593DD83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3" t="31492" r="13293" b="54412"/>
          <a:stretch/>
        </p:blipFill>
        <p:spPr>
          <a:xfrm>
            <a:off x="661997" y="863975"/>
            <a:ext cx="2578081" cy="31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0BE27-BD59-59A6-0B36-64D02376C013}"/>
              </a:ext>
            </a:extLst>
          </p:cNvPr>
          <p:cNvSpPr txBox="1"/>
          <p:nvPr/>
        </p:nvSpPr>
        <p:spPr>
          <a:xfrm>
            <a:off x="585215" y="1824080"/>
            <a:ext cx="5480118" cy="2409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By using improved gearing and a high-efficiency hydraulics package. </a:t>
            </a:r>
            <a:r>
              <a:rPr lang="en-US" sz="1400" dirty="0" err="1">
                <a:solidFill>
                  <a:prstClr val="black"/>
                </a:solidFill>
              </a:rPr>
              <a:t>Skyjack’s</a:t>
            </a:r>
            <a:r>
              <a:rPr lang="en-US" sz="1400" dirty="0">
                <a:solidFill>
                  <a:prstClr val="black"/>
                </a:solidFill>
              </a:rPr>
              <a:t> TH Series’ 74 hp engines deliver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the same on-site job performance as higher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horsepower units.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SMARTORQUE™ is also engineered to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require NO DPF, NO DEF, and NO other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active exhaust after treatment.</a:t>
            </a: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BCC313-B8BE-F9A0-350C-AB694476A247}"/>
              </a:ext>
            </a:extLst>
          </p:cNvPr>
          <p:cNvGrpSpPr/>
          <p:nvPr/>
        </p:nvGrpSpPr>
        <p:grpSpPr>
          <a:xfrm>
            <a:off x="4514339" y="2407702"/>
            <a:ext cx="4618058" cy="2712162"/>
            <a:chOff x="4514339" y="2407702"/>
            <a:chExt cx="4618058" cy="27121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E2FFFB-3312-3589-0984-26190D997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94" t="25372" r="14018" b="15431"/>
            <a:stretch/>
          </p:blipFill>
          <p:spPr>
            <a:xfrm>
              <a:off x="4514339" y="2519533"/>
              <a:ext cx="4618058" cy="2600331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9AB87E1B-66D6-11FD-6C4C-AE98F91BC344}"/>
                </a:ext>
              </a:extLst>
            </p:cNvPr>
            <p:cNvSpPr/>
            <p:nvPr/>
          </p:nvSpPr>
          <p:spPr>
            <a:xfrm>
              <a:off x="4670676" y="2407702"/>
              <a:ext cx="2316769" cy="4336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D75CE-7C60-F609-83B6-DE436B7D4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333" y="1253992"/>
            <a:ext cx="1728083" cy="13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3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8AC1-2D64-F93B-CF13-7A271B361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7D38-04DF-FB5A-1676-EC69853DE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True axle based 4-Wheel drive, Positive Traction &amp; Excellent Rough Terrain Performance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C804BF9-1963-1882-7210-881295B4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1" y="773489"/>
            <a:ext cx="2151058" cy="4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C0247-85BE-A80E-41C8-8F5E9E055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62" b="8978"/>
          <a:stretch/>
        </p:blipFill>
        <p:spPr>
          <a:xfrm>
            <a:off x="1725939" y="1979863"/>
            <a:ext cx="5716132" cy="307376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479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6BDD4-ABD8-315D-AB8C-C7F60714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323E-6770-DC08-4EE9-3DACA69C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Rear Axle Stability – Increased Machine Stability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F5A88-CF78-AE26-34A1-316CD3CFD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8" t="20847" r="51142" b="69416"/>
          <a:stretch/>
        </p:blipFill>
        <p:spPr>
          <a:xfrm>
            <a:off x="443345" y="758634"/>
            <a:ext cx="1436627" cy="537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03BA2-3C2F-B090-F432-FD366A0001DF}"/>
              </a:ext>
            </a:extLst>
          </p:cNvPr>
          <p:cNvSpPr txBox="1"/>
          <p:nvPr/>
        </p:nvSpPr>
        <p:spPr>
          <a:xfrm>
            <a:off x="443344" y="1853882"/>
            <a:ext cx="610985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Unique system offering increased stability at height that requires no operator inputs.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Offers 3 modes of operation…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Normal Free Pivot.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Restricted Mode.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Locked.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With boom elevated to 40˚ or above, rear axle switches from free pivot mode to a restricted mode and only allows up to 3˚ frame level.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Standard on SJ1044 TH, SJ1056 TH, SJ1256 THS.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9B6BA2E-FABC-382F-5E78-CF5C20B9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70" y="1853882"/>
            <a:ext cx="2263630" cy="32896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26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5FAA9-9B1B-8F64-1863-B30650B4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B01F7-12E2-FB82-A7E6-ED449464B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Increased Fleet Flexibility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1671F-E98F-3EE9-9042-A44D7F12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7" t="16965" r="59897" b="72112"/>
          <a:stretch/>
        </p:blipFill>
        <p:spPr>
          <a:xfrm>
            <a:off x="443344" y="855372"/>
            <a:ext cx="2348347" cy="555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AEF5E-8B54-10EC-2E77-9352840221C0}"/>
              </a:ext>
            </a:extLst>
          </p:cNvPr>
          <p:cNvSpPr txBox="1"/>
          <p:nvPr/>
        </p:nvSpPr>
        <p:spPr>
          <a:xfrm>
            <a:off x="443344" y="1767276"/>
            <a:ext cx="457200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Innovative cab design enabling fleet owners to effortlessly convert from open to enclosed cabs.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Allows for complete machine utilization in all types of weather.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Minimal downtime and incurred cost if glass is damaged in the field.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Glass panels are the same part number across TH Series…</a:t>
            </a:r>
          </a:p>
          <a:p>
            <a:pPr marL="80010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E.G. SJ519 TH windshield can be used on an SJ1256 THS and vice versa.</a:t>
            </a:r>
          </a:p>
        </p:txBody>
      </p:sp>
      <p:pic>
        <p:nvPicPr>
          <p:cNvPr id="9" name="Picture 5" descr="C:\Users\bspence\Downloads\5K FLEXCAB™.png">
            <a:extLst>
              <a:ext uri="{FF2B5EF4-FFF2-40B4-BE49-F238E27FC236}">
                <a16:creationId xmlns:a16="http://schemas.microsoft.com/office/drawing/2014/main" id="{33B2CF22-E795-31A6-1977-353C5B3F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75" y="986879"/>
            <a:ext cx="4078288" cy="406082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42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746CB-20ED-F7DA-4A00-ABF81FFF6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9351-D1D5-EFA2-1BB1-04B3FC28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Color Codes and Numbered Wiring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42D1B-33AB-2827-8A94-F5D2AD3E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2" t="35626" r="28109" b="46210"/>
          <a:stretch/>
        </p:blipFill>
        <p:spPr>
          <a:xfrm>
            <a:off x="526471" y="785213"/>
            <a:ext cx="2028234" cy="462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B0F99-50D0-0557-A33D-D3AD9EAC3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0" t="19868" r="48171" b="15779"/>
          <a:stretch/>
        </p:blipFill>
        <p:spPr>
          <a:xfrm>
            <a:off x="5636776" y="1767276"/>
            <a:ext cx="3495621" cy="3309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DD085-C8FC-4400-FFD9-AFD8D17C1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0" t="19868" r="48171" b="15779"/>
          <a:stretch/>
        </p:blipFill>
        <p:spPr>
          <a:xfrm>
            <a:off x="5293069" y="1570037"/>
            <a:ext cx="3495621" cy="3309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BA81E-CE48-607C-D859-389403459D63}"/>
              </a:ext>
            </a:extLst>
          </p:cNvPr>
          <p:cNvSpPr txBox="1"/>
          <p:nvPr/>
        </p:nvSpPr>
        <p:spPr>
          <a:xfrm>
            <a:off x="431452" y="2037119"/>
            <a:ext cx="4861617" cy="274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SKYCODED™ is located at the heart of every Skyjack machine.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Simple relay-based control system using color coded and numbered wiring system.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Results in decreased downtime and lower maintenance costs.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5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5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51248-186E-41C3-E863-C2C0C3505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EFB40-DC02-9189-9580-BD51E0D71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Increased Utilization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81AAC-BF77-3D6A-B75D-7E5B9F88D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46" t="30781" r="9747" b="47707"/>
          <a:stretch/>
        </p:blipFill>
        <p:spPr>
          <a:xfrm>
            <a:off x="510269" y="989369"/>
            <a:ext cx="2058427" cy="393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873FA-3D43-1222-6693-4D158E902DCB}"/>
              </a:ext>
            </a:extLst>
          </p:cNvPr>
          <p:cNvSpPr txBox="1"/>
          <p:nvPr/>
        </p:nvSpPr>
        <p:spPr>
          <a:xfrm>
            <a:off x="462285" y="1830865"/>
            <a:ext cx="4751889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 yoke mounted lifting hook that is fitted as standard across whole TH series.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Capacities of yoke match the maximum lift capability  of TH model concerned.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Allows safe under-slinging of loads.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Avoids the practice of using the forks as an underslung lifting device.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Standard yoke mounted lifting shackle on SJ519TH.</a:t>
            </a: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DE025F-CAA0-C4B2-AE14-8C0DCB75A2A6}"/>
              </a:ext>
            </a:extLst>
          </p:cNvPr>
          <p:cNvGrpSpPr/>
          <p:nvPr/>
        </p:nvGrpSpPr>
        <p:grpSpPr>
          <a:xfrm>
            <a:off x="5214174" y="1961423"/>
            <a:ext cx="3931761" cy="3183096"/>
            <a:chOff x="4846957" y="1826551"/>
            <a:chExt cx="4325103" cy="33649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099FE8-1DDA-2102-4644-106F1295A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57" t="26616" r="3473" b="7962"/>
            <a:stretch/>
          </p:blipFill>
          <p:spPr>
            <a:xfrm>
              <a:off x="4876993" y="1826551"/>
              <a:ext cx="4295067" cy="336499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1" name="Flowchart: Delay 10">
              <a:extLst>
                <a:ext uri="{FF2B5EF4-FFF2-40B4-BE49-F238E27FC236}">
                  <a16:creationId xmlns:a16="http://schemas.microsoft.com/office/drawing/2014/main" id="{D73BF60E-C9B6-A1E1-712D-CFA522CD08C9}"/>
                </a:ext>
              </a:extLst>
            </p:cNvPr>
            <p:cNvSpPr/>
            <p:nvPr/>
          </p:nvSpPr>
          <p:spPr>
            <a:xfrm>
              <a:off x="4846957" y="3091856"/>
              <a:ext cx="488139" cy="85519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315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37B15-BF98-5F6E-E032-37134413B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C68B2-8EAE-86F4-6A70-6323AF74C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45" y="1382408"/>
            <a:ext cx="8689052" cy="384868"/>
          </a:xfrm>
        </p:spPr>
        <p:txBody>
          <a:bodyPr/>
          <a:lstStyle/>
          <a:p>
            <a:r>
              <a:rPr lang="en-US" sz="1700" dirty="0"/>
              <a:t>Drive Speed Select Dial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3EB77-2F99-945A-5ED8-5CD406101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1" t="23021" r="58527" b="65238"/>
          <a:stretch/>
        </p:blipFill>
        <p:spPr>
          <a:xfrm>
            <a:off x="443345" y="871864"/>
            <a:ext cx="2521304" cy="59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D537B3-8B80-6B38-EA20-2B41BD8B3AA2}"/>
              </a:ext>
            </a:extLst>
          </p:cNvPr>
          <p:cNvSpPr txBox="1"/>
          <p:nvPr/>
        </p:nvSpPr>
        <p:spPr>
          <a:xfrm>
            <a:off x="443345" y="1887515"/>
            <a:ext cx="4219114" cy="299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Available for the SJ519 TH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Allows the operator to reduce drive speed while keeping all function speeds the same. </a:t>
            </a:r>
            <a:br>
              <a:rPr lang="en-US" sz="1400" dirty="0">
                <a:solidFill>
                  <a:prstClr val="black"/>
                </a:solidFill>
              </a:rPr>
            </a:b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By allowing low travel speed at high engine RPM, the operator is able to creep forward and reverse while maintaining all function and hydraulic performance required to complete the job.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EB8110F-F769-97EF-766A-8BA466BD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6" y="4123982"/>
            <a:ext cx="943885" cy="58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:\Users\bspence\Desktop\SJ TH INFO\TH Pictures\519 TH\SJ519 TH img5.png">
            <a:extLst>
              <a:ext uri="{FF2B5EF4-FFF2-40B4-BE49-F238E27FC236}">
                <a16:creationId xmlns:a16="http://schemas.microsoft.com/office/drawing/2014/main" id="{3382DD91-77BD-5FC4-13A2-62A984B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-3621" r="30185" b="38791"/>
          <a:stretch>
            <a:fillRect/>
          </a:stretch>
        </p:blipFill>
        <p:spPr bwMode="auto">
          <a:xfrm>
            <a:off x="4235450" y="1184928"/>
            <a:ext cx="48752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bspence\Desktop\SJ TH INFO\TH Pictures\519 TH\SJ519 TH [sample image]_0015.png">
            <a:extLst>
              <a:ext uri="{FF2B5EF4-FFF2-40B4-BE49-F238E27FC236}">
                <a16:creationId xmlns:a16="http://schemas.microsoft.com/office/drawing/2014/main" id="{3AF81D88-2702-9AF2-F792-D78B30344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27705" r="20290" b="17960"/>
          <a:stretch>
            <a:fillRect/>
          </a:stretch>
        </p:blipFill>
        <p:spPr bwMode="auto">
          <a:xfrm>
            <a:off x="4681538" y="3140728"/>
            <a:ext cx="45386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E8D019-DB28-9B8C-73FD-32E16406758C}"/>
              </a:ext>
            </a:extLst>
          </p:cNvPr>
          <p:cNvSpPr txBox="1">
            <a:spLocks/>
          </p:cNvSpPr>
          <p:nvPr/>
        </p:nvSpPr>
        <p:spPr bwMode="auto">
          <a:xfrm>
            <a:off x="4818063" y="4886669"/>
            <a:ext cx="2133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rgbClr val="E63C2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rgbClr val="FF0000"/>
                </a:solidFill>
                <a:latin typeface="Arial" charset="0"/>
                <a:cs typeface="Arial" charset="0"/>
              </a:rPr>
              <a:t>Reduces Drive Speed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77C7B9-5F7A-1BC5-FB72-ED1ABCF511DA}"/>
              </a:ext>
            </a:extLst>
          </p:cNvPr>
          <p:cNvCxnSpPr/>
          <p:nvPr/>
        </p:nvCxnSpPr>
        <p:spPr>
          <a:xfrm>
            <a:off x="3352837" y="4842528"/>
            <a:ext cx="4478866" cy="0"/>
          </a:xfrm>
          <a:prstGeom prst="straightConnector1">
            <a:avLst/>
          </a:prstGeom>
          <a:ln w="47625">
            <a:gradFill flip="none" rotWithShape="1">
              <a:gsLst>
                <a:gs pos="30000">
                  <a:srgbClr val="FF0000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092B47-AF6A-E11A-E6EE-7C77629D22EC}"/>
              </a:ext>
            </a:extLst>
          </p:cNvPr>
          <p:cNvCxnSpPr>
            <a:cxnSpLocks/>
          </p:cNvCxnSpPr>
          <p:nvPr/>
        </p:nvCxnSpPr>
        <p:spPr>
          <a:xfrm flipV="1">
            <a:off x="8740775" y="499960"/>
            <a:ext cx="0" cy="3029707"/>
          </a:xfrm>
          <a:prstGeom prst="straightConnector1">
            <a:avLst/>
          </a:prstGeom>
          <a:ln w="47625" cmpd="sng">
            <a:solidFill>
              <a:srgbClr val="00A859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9E024D-ED83-54EA-0BCC-B2E7DC64CFC1}"/>
              </a:ext>
            </a:extLst>
          </p:cNvPr>
          <p:cNvCxnSpPr/>
          <p:nvPr/>
        </p:nvCxnSpPr>
        <p:spPr>
          <a:xfrm flipH="1" flipV="1">
            <a:off x="6332538" y="1802465"/>
            <a:ext cx="1893887" cy="1536700"/>
          </a:xfrm>
          <a:prstGeom prst="straightConnector1">
            <a:avLst/>
          </a:prstGeom>
          <a:ln w="47625" cmpd="sng">
            <a:solidFill>
              <a:srgbClr val="00A859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9A62B96-DF1B-1E4D-096A-511AF2F9CB4D}"/>
              </a:ext>
            </a:extLst>
          </p:cNvPr>
          <p:cNvSpPr txBox="1">
            <a:spLocks/>
          </p:cNvSpPr>
          <p:nvPr/>
        </p:nvSpPr>
        <p:spPr bwMode="auto">
          <a:xfrm>
            <a:off x="5667375" y="1256365"/>
            <a:ext cx="1611313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rgbClr val="E63C2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rgbClr val="00A859"/>
                </a:solidFill>
                <a:latin typeface="Arial" charset="0"/>
                <a:cs typeface="Arial" charset="0"/>
              </a:rPr>
              <a:t>Machine Function Speeds </a:t>
            </a:r>
            <a:r>
              <a:rPr lang="en-US" altLang="en-US" sz="900" i="1" dirty="0">
                <a:latin typeface="Arial" charset="0"/>
                <a:cs typeface="Arial" charset="0"/>
              </a:rPr>
              <a:t>Do Not </a:t>
            </a:r>
            <a:r>
              <a:rPr lang="en-US" altLang="en-US" sz="900" dirty="0">
                <a:solidFill>
                  <a:srgbClr val="00A859"/>
                </a:solidFill>
                <a:latin typeface="Arial" charset="0"/>
                <a:cs typeface="Arial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58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EF532-8B0D-793F-39EC-02415606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1F8D-FCCA-AB7E-50EA-813D2094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Premium Joystick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1B76-CAB8-7130-384F-457F8259F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01" y="1677591"/>
            <a:ext cx="4673600" cy="13716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Superior multi-function capabilities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pPr lvl="1" indent="-342900">
              <a:spcBef>
                <a:spcPts val="600"/>
              </a:spcBef>
              <a:buClr>
                <a:srgbClr val="FF0000"/>
              </a:buClr>
            </a:pPr>
            <a:r>
              <a:rPr lang="en-US" dirty="0">
                <a:solidFill>
                  <a:prstClr val="black"/>
                </a:solidFill>
              </a:rPr>
              <a:t>Allows for simultaneous use of boom angle and carriage tilt.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57CE4-878E-F371-D5BF-ED98605FC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49297" r="25884" b="2842"/>
          <a:stretch/>
        </p:blipFill>
        <p:spPr>
          <a:xfrm>
            <a:off x="6829150" y="1777683"/>
            <a:ext cx="2051439" cy="32823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263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F695-868B-B61A-2F31-363CB37E4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FF01-C6B5-A8F4-CD53-AF823D9C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Joystick Controls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BE5F04-6F78-E834-3AF6-590972BA6B17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051A4-1150-6DA7-CA0B-B2B265917DB1}"/>
              </a:ext>
            </a:extLst>
          </p:cNvPr>
          <p:cNvSpPr txBox="1"/>
          <p:nvPr/>
        </p:nvSpPr>
        <p:spPr>
          <a:xfrm>
            <a:off x="273828" y="1710869"/>
            <a:ext cx="4751889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</a:pP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C8E0AE-04F0-1059-3C4E-C45EEC4B9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49297" r="25884" b="2842"/>
          <a:stretch/>
        </p:blipFill>
        <p:spPr>
          <a:xfrm>
            <a:off x="1318971" y="1627351"/>
            <a:ext cx="2051439" cy="32823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7662EFC-B9B6-C4ED-A2DF-6AB407D9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2" y="3653225"/>
            <a:ext cx="38766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332B447-973D-1D68-99A0-CBF52DD3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76" y="805250"/>
            <a:ext cx="15621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DA9EE6-2FB4-0161-4FC6-D1EACC8310BD}"/>
              </a:ext>
            </a:extLst>
          </p:cNvPr>
          <p:cNvCxnSpPr/>
          <p:nvPr/>
        </p:nvCxnSpPr>
        <p:spPr>
          <a:xfrm flipV="1">
            <a:off x="3179852" y="3120501"/>
            <a:ext cx="3609615" cy="296060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8078E3-E1E5-AA51-5BB0-03585FA83CE0}"/>
              </a:ext>
            </a:extLst>
          </p:cNvPr>
          <p:cNvSpPr txBox="1"/>
          <p:nvPr/>
        </p:nvSpPr>
        <p:spPr>
          <a:xfrm rot="21330854">
            <a:off x="4042490" y="3005084"/>
            <a:ext cx="21291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Multifunctional Joystick Directions</a:t>
            </a:r>
          </a:p>
        </p:txBody>
      </p:sp>
    </p:spTree>
    <p:extLst>
      <p:ext uri="{BB962C8B-B14F-4D97-AF65-F5344CB8AC3E}">
        <p14:creationId xmlns:p14="http://schemas.microsoft.com/office/powerpoint/2010/main" val="351033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FA7A7-A175-B42F-40F9-B7031AB3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62685E-9DE9-403B-3EFE-F6C3F90F8178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F7D446-5E7F-E947-1E4F-063290900E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71"/>
          <a:stretch/>
        </p:blipFill>
        <p:spPr>
          <a:xfrm>
            <a:off x="1638660" y="1603147"/>
            <a:ext cx="6141000" cy="3381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2B786-0AD2-768C-7294-B19AB6BD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3" y="1203097"/>
            <a:ext cx="7941732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Main Boom</a:t>
            </a:r>
          </a:p>
        </p:txBody>
      </p:sp>
    </p:spTree>
    <p:extLst>
      <p:ext uri="{BB962C8B-B14F-4D97-AF65-F5344CB8AC3E}">
        <p14:creationId xmlns:p14="http://schemas.microsoft.com/office/powerpoint/2010/main" val="402190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64767" y="1597821"/>
            <a:ext cx="6210501" cy="464788"/>
          </a:xfrm>
        </p:spPr>
        <p:txBody>
          <a:bodyPr>
            <a:normAutofit fontScale="90000"/>
          </a:bodyPr>
          <a:lstStyle/>
          <a:p>
            <a:r>
              <a:rPr lang="en-US"/>
              <a:t>TH Series Telehandlers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26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F010F-2876-01C2-9F30-360C7E1D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2FB9A7-6175-E2C6-D5D9-56631D8F23B1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1E9BF-0029-E7AE-5019-078E0D80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5"/>
          <a:stretch/>
        </p:blipFill>
        <p:spPr>
          <a:xfrm>
            <a:off x="1501141" y="1700580"/>
            <a:ext cx="6535692" cy="3381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7071D-59E9-1CA7-A472-C1B2A1EE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3" y="1203097"/>
            <a:ext cx="7941732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Frame Tilt</a:t>
            </a:r>
          </a:p>
        </p:txBody>
      </p:sp>
    </p:spTree>
    <p:extLst>
      <p:ext uri="{BB962C8B-B14F-4D97-AF65-F5344CB8AC3E}">
        <p14:creationId xmlns:p14="http://schemas.microsoft.com/office/powerpoint/2010/main" val="3528379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55A0E-7027-483C-FF27-03216018D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697541-E351-FD05-964D-5781F7114553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1321A-6380-4322-8F8C-32D94E77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3" y="1203097"/>
            <a:ext cx="7941732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Main Boom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87113637-F3F0-88A8-2554-FC9CD1D6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9993" b="46222"/>
          <a:stretch>
            <a:fillRect/>
          </a:stretch>
        </p:blipFill>
        <p:spPr bwMode="auto">
          <a:xfrm>
            <a:off x="7745413" y="-3079"/>
            <a:ext cx="1111250" cy="17764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1F717E-F907-5609-A5EF-C5D6B136B0CE}"/>
              </a:ext>
            </a:extLst>
          </p:cNvPr>
          <p:cNvCxnSpPr/>
          <p:nvPr/>
        </p:nvCxnSpPr>
        <p:spPr>
          <a:xfrm>
            <a:off x="7391400" y="356489"/>
            <a:ext cx="808524" cy="0"/>
          </a:xfrm>
          <a:prstGeom prst="straightConnector1">
            <a:avLst/>
          </a:prstGeom>
          <a:ln w="38100">
            <a:solidFill>
              <a:srgbClr val="FF4C00"/>
            </a:solidFill>
            <a:headEnd type="oval" w="med" len="med"/>
            <a:tailEnd type="triangle" w="med" len="med"/>
          </a:ln>
          <a:effectLst>
            <a:glow rad="88900">
              <a:schemeClr val="accent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0">
            <a:extLst>
              <a:ext uri="{FF2B5EF4-FFF2-40B4-BE49-F238E27FC236}">
                <a16:creationId xmlns:a16="http://schemas.microsoft.com/office/drawing/2014/main" id="{16898040-E0B2-A7AF-1D12-D9C041DDB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88" y="227108"/>
            <a:ext cx="973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b="1">
                <a:latin typeface="Arial" charset="0"/>
                <a:cs typeface="Arial" charset="0"/>
              </a:rPr>
              <a:t>Frame Level Enable Switch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4AC4A-FC95-B1C5-20D8-6CCEF59767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50" b="2225"/>
          <a:stretch/>
        </p:blipFill>
        <p:spPr>
          <a:xfrm>
            <a:off x="1653539" y="1603147"/>
            <a:ext cx="6175883" cy="31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D7B0C-1AA9-F653-3034-9683855CC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27D341-5DC9-C8D0-9E8F-3BAA49F15E25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E68D0-4914-2338-2EB5-31007862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3" y="1203097"/>
            <a:ext cx="7941732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Attachment Functions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43033-7924-48EC-22BA-DE24E9E8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48" y="1710869"/>
            <a:ext cx="6183383" cy="3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8DA75-A773-74D6-CAA7-E6280538E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7508AD-5127-38FD-C7E5-0FE21403DA0A}"/>
              </a:ext>
            </a:extLst>
          </p:cNvPr>
          <p:cNvSpPr/>
          <p:nvPr/>
        </p:nvSpPr>
        <p:spPr>
          <a:xfrm>
            <a:off x="406717" y="14954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4DCB1-5536-4208-4E4B-2AD7BAE9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3" y="1203097"/>
            <a:ext cx="7941732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Carriages &amp; Additional Attachments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C4F42-2DE9-872E-6D46-B69DFE7A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0" y="2461022"/>
            <a:ext cx="4138316" cy="249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0C4F97-5AF9-B35C-EC54-B6ACF013DE3B}"/>
              </a:ext>
            </a:extLst>
          </p:cNvPr>
          <p:cNvSpPr txBox="1"/>
          <p:nvPr/>
        </p:nvSpPr>
        <p:spPr>
          <a:xfrm>
            <a:off x="1115593" y="2248076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Skyjack’s</a:t>
            </a:r>
            <a:r>
              <a:rPr lang="en-US" dirty="0"/>
              <a:t> TH Series telehandlers offer a wide variety of carriages, fork options, and additional attachments designed to increase telehandler productivity to help you tackle ever-changing jobsites.</a:t>
            </a:r>
          </a:p>
        </p:txBody>
      </p:sp>
    </p:spTree>
    <p:extLst>
      <p:ext uri="{BB962C8B-B14F-4D97-AF65-F5344CB8AC3E}">
        <p14:creationId xmlns:p14="http://schemas.microsoft.com/office/powerpoint/2010/main" val="23796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DBE4EC-8828-E967-0516-492A7364E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73"/>
          <a:stretch/>
        </p:blipFill>
        <p:spPr>
          <a:xfrm>
            <a:off x="604285" y="1085630"/>
            <a:ext cx="7720565" cy="31436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8D68C-54F3-96BF-4EF2-931428AFEA7E}"/>
              </a:ext>
            </a:extLst>
          </p:cNvPr>
          <p:cNvSpPr txBox="1"/>
          <p:nvPr/>
        </p:nvSpPr>
        <p:spPr>
          <a:xfrm>
            <a:off x="1078994" y="2571750"/>
            <a:ext cx="244693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On each Skyjack machine a QR code provides operators access to critical machine information, including the machine’s current state of health, pre-use inspection guides, and familiarization materials. </a:t>
            </a:r>
          </a:p>
        </p:txBody>
      </p:sp>
    </p:spTree>
    <p:extLst>
      <p:ext uri="{BB962C8B-B14F-4D97-AF65-F5344CB8AC3E}">
        <p14:creationId xmlns:p14="http://schemas.microsoft.com/office/powerpoint/2010/main" val="368381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BEBF-C484-51B1-AC67-D968919D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34DF-2F83-814C-41C2-27F2A949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105891"/>
            <a:ext cx="7946136" cy="400050"/>
          </a:xfrm>
        </p:spPr>
        <p:txBody>
          <a:bodyPr>
            <a:normAutofit fontScale="90000"/>
          </a:bodyPr>
          <a:lstStyle/>
          <a:p>
            <a:r>
              <a:rPr lang="en-US" dirty="0"/>
              <a:t>Elevate Telematics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6F9B8-9627-2B85-5EF8-30F040C79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552" y="1596616"/>
            <a:ext cx="6064302" cy="34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27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EC685-DD39-90E3-AEE2-2CDF05F62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3B70-F8A7-3A8F-FE07-CEE788B0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3BE3F-91EF-B304-4FD3-1DDEDF738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00" y="1677591"/>
            <a:ext cx="8085149" cy="13716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Forks (standard taper, fully tapered, block).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Carriages (standard, side tilt, swing).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Hydraulic carriage connect (SJ519 TH).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Closed cab.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FLEXDRIVE™ drive speed select dial (SJ519 TH).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Tilt steering (SJ519 TH).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Air conditioning.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Premium joystick.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Four wheel fenders.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Road lights.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Boom Lights.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Rotating beacon.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2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60EA-62A7-7AFD-BE29-C264E74F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D587-03E6-9390-8494-7824CD27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0B1C-6B5D-8AB3-EBF4-017169834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00" y="1635711"/>
            <a:ext cx="8085149" cy="13716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Back up sensor.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Back up camera and sensor.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Block heater.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Cold weather package (Includes cold start engine oil, block heater, battery blanket &amp; hydraulic tank heater).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Service convenience package (Includes remote axle grease points &amp; clean drain oil valve).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Pintle hitch.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White noise alarm.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Tires (solid, non-marking, turf (for SJ519 TH).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Skid steer attachment.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Truss boom.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Bucket.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Partially closed cab.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Fire extinguisher bracket.</a:t>
            </a:r>
          </a:p>
        </p:txBody>
      </p:sp>
    </p:spTree>
    <p:extLst>
      <p:ext uri="{BB962C8B-B14F-4D97-AF65-F5344CB8AC3E}">
        <p14:creationId xmlns:p14="http://schemas.microsoft.com/office/powerpoint/2010/main" val="181494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2523D-4805-A964-C979-F1BCEF6E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87DB-6E41-9420-4564-4E534291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More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C7888-9FB1-0A72-77F7-BAE41E2EA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5" y="1668158"/>
            <a:ext cx="7946136" cy="242918"/>
          </a:xfrm>
        </p:spPr>
        <p:txBody>
          <a:bodyPr/>
          <a:lstStyle/>
          <a:p>
            <a:r>
              <a:rPr lang="en-US" dirty="0"/>
              <a:t>www.skyjack.com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70180-AEB6-69C6-EE60-84C95CA3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35" y="2035685"/>
            <a:ext cx="2992009" cy="28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5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5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4"/>
          <p:cNvSpPr txBox="1">
            <a:spLocks/>
          </p:cNvSpPr>
          <p:nvPr/>
        </p:nvSpPr>
        <p:spPr bwMode="auto">
          <a:xfrm>
            <a:off x="793612" y="1462984"/>
            <a:ext cx="7402857" cy="255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4C00"/>
              </a:buClr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rgbClr val="5F5F5F"/>
                </a:solidFill>
                <a:latin typeface="+mj-lt"/>
                <a:cs typeface="Arial" panose="020B0604020202020204" pitchFamily="34" charset="0"/>
              </a:rPr>
              <a:t>Skyjack proudly provides companies with quality-engineered, simple and reliable access and material handling equipment globally so they can maximize utilization and their return on investment.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5ED4CE-868E-E60D-0684-3E302FA7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9" y="728405"/>
            <a:ext cx="8402222" cy="368669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80363" y="3825332"/>
            <a:ext cx="62134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5F5F5F"/>
                </a:solidFill>
              </a:rPr>
              <a:t>Simple, reliable products</a:t>
            </a: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6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907F1D-285E-F68A-924A-661C4A5D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211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7938-0023-691C-8871-81E67F5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Recent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7720-E0FA-AC82-0305-0CEDF866E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01" y="1677591"/>
            <a:ext cx="4673600" cy="13716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NEW </a:t>
            </a:r>
            <a:r>
              <a:rPr lang="en-US" sz="1600" dirty="0">
                <a:solidFill>
                  <a:prstClr val="black"/>
                </a:solidFill>
              </a:rPr>
              <a:t>dual-tilt compensation cylinder design improves load distribution and reliability.</a:t>
            </a:r>
          </a:p>
          <a:p>
            <a:pPr marL="34290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NEW durable and rental yard repairable steel engine cowling.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NEW maintenance-free (greaseless) main bearings.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R</a:t>
            </a:r>
            <a:r>
              <a:rPr lang="en-US" sz="1600" dirty="0">
                <a:solidFill>
                  <a:prstClr val="black"/>
                </a:solidFill>
              </a:rPr>
              <a:t>elocated ECU for easier service access.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NEW </a:t>
            </a:r>
            <a:r>
              <a:rPr lang="en-US" sz="1600" dirty="0">
                <a:solidFill>
                  <a:prstClr val="black"/>
                </a:solidFill>
              </a:rPr>
              <a:t>high-pressure filter system and improved hydraulic tank design – significantly reducing contamination.</a:t>
            </a:r>
          </a:p>
          <a:p>
            <a:pPr marL="342900" lvl="0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</a:rPr>
              <a:t>NEW ergonomic seat with improved weather protection.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F0056-6659-6B9A-628A-F0D8B23BE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2" t="9071" b="9200"/>
          <a:stretch/>
        </p:blipFill>
        <p:spPr>
          <a:xfrm>
            <a:off x="5723466" y="2820208"/>
            <a:ext cx="3336931" cy="1969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8312D1-7D3A-D7AA-8D1C-6C9817FAE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6" r="5443" b="7774"/>
          <a:stretch/>
        </p:blipFill>
        <p:spPr>
          <a:xfrm>
            <a:off x="5723465" y="689366"/>
            <a:ext cx="3336931" cy="19783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729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6237" y="1304925"/>
            <a:ext cx="5347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Arial-BoldMT"/>
              </a:rPr>
              <a:t>Dimensions Imperial Metric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4B53D5-E379-53A1-7A7F-28630B5D6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13" y="1304925"/>
            <a:ext cx="7186732" cy="32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09DE-1984-F84A-DAA6-EE236674E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91A5-DA7D-0FEF-9CD4-E6057A51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Load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33265-A7DA-E547-F2B5-5AA883F01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Competitive and Often Superior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33BB0-B17C-6EB3-9517-FB61EFF0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7" y="1768429"/>
            <a:ext cx="8583223" cy="2715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CBA98-BB30-FC71-9FA8-33BDE5FA0DF9}"/>
              </a:ext>
            </a:extLst>
          </p:cNvPr>
          <p:cNvSpPr txBox="1"/>
          <p:nvPr/>
        </p:nvSpPr>
        <p:spPr>
          <a:xfrm>
            <a:off x="661997" y="4483433"/>
            <a:ext cx="8776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prstClr val="black"/>
                </a:solidFill>
              </a:rPr>
              <a:t>The TH Series offers competitive and often superior capacities at max. height and at full extension when compared to similar models</a:t>
            </a:r>
            <a:br>
              <a:rPr lang="en-US" sz="10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at 24” load center.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prstClr val="black"/>
                </a:solidFill>
              </a:rPr>
              <a:t>Multiple attachments also allow for job site versatility.</a:t>
            </a:r>
          </a:p>
        </p:txBody>
      </p:sp>
    </p:spTree>
    <p:extLst>
      <p:ext uri="{BB962C8B-B14F-4D97-AF65-F5344CB8AC3E}">
        <p14:creationId xmlns:p14="http://schemas.microsoft.com/office/powerpoint/2010/main" val="309520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046E9-9603-F779-910B-3B5042F8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847D-290D-62FA-1CC1-9033107C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761079"/>
            <a:ext cx="7946136" cy="4000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Load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C54A9-B555-4591-2B9B-71A6AF99A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Competitive and Often Superior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0E584-F4A7-E0AE-E25D-D53F20DD2ADE}"/>
              </a:ext>
            </a:extLst>
          </p:cNvPr>
          <p:cNvSpPr txBox="1"/>
          <p:nvPr/>
        </p:nvSpPr>
        <p:spPr>
          <a:xfrm>
            <a:off x="661997" y="4483433"/>
            <a:ext cx="8776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prstClr val="black"/>
                </a:solidFill>
              </a:rPr>
              <a:t>The TH Series offers competitive and often superior capacities at max. height and at full extension when compared to similar models</a:t>
            </a:r>
            <a:br>
              <a:rPr lang="en-US" sz="10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at 24” load center.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prstClr val="black"/>
                </a:solidFill>
              </a:rPr>
              <a:t>Multiple attachments also allow for job site versatility.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E77E0-858E-3EA7-6918-A9566D4B2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5" y="1784667"/>
            <a:ext cx="8241326" cy="25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6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05D403C2DBC42B25AC90525C46A37" ma:contentTypeVersion="4" ma:contentTypeDescription="Create a new document." ma:contentTypeScope="" ma:versionID="eab4664f8330c20b6b5a3070ae8bc7d2">
  <xsd:schema xmlns:xsd="http://www.w3.org/2001/XMLSchema" xmlns:xs="http://www.w3.org/2001/XMLSchema" xmlns:p="http://schemas.microsoft.com/office/2006/metadata/properties" xmlns:ns2="73c6a9f0-5026-4a16-83bc-39644e0e64f3" targetNamespace="http://schemas.microsoft.com/office/2006/metadata/properties" ma:root="true" ma:fieldsID="c161dfa32634640b25eaa5d86b08334c" ns2:_="">
    <xsd:import namespace="73c6a9f0-5026-4a16-83bc-39644e0e64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6a9f0-5026-4a16-83bc-39644e0e64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c6a9f0-5026-4a16-83bc-39644e0e64f3">N64WC64HNMQH-641-1650</_dlc_DocId>
    <_dlc_DocIdUrl xmlns="73c6a9f0-5026-4a16-83bc-39644e0e64f3">
      <Url>http://linus/skyjack/_layouts/15/DocIdRedir.aspx?ID=N64WC64HNMQH-641-1650</Url>
      <Description>N64WC64HNMQH-641-1650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D203CF-4DF0-4FEF-8A81-8DEC0D7EDE2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28E3C72-5D7D-447C-AE49-A9862EB9C8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6a9f0-5026-4a16-83bc-39644e0e6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61C8AC-8BDA-40FB-9F81-C9091D3D5483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73c6a9f0-5026-4a16-83bc-39644e0e64f3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4BB9F20-9A05-4D45-988D-CC492BF29F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862</Words>
  <Application>Microsoft Office PowerPoint</Application>
  <PresentationFormat>On-screen Show (16:9)</PresentationFormat>
  <Paragraphs>123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Arial-BoldMT</vt:lpstr>
      <vt:lpstr>Calibri</vt:lpstr>
      <vt:lpstr>Wingdings</vt:lpstr>
      <vt:lpstr>Office Theme</vt:lpstr>
      <vt:lpstr>PowerPoint Presentation</vt:lpstr>
      <vt:lpstr>TH Series Telehandlers</vt:lpstr>
      <vt:lpstr>PowerPoint Presentation</vt:lpstr>
      <vt:lpstr>PowerPoint Presentation</vt:lpstr>
      <vt:lpstr>PowerPoint Presentation</vt:lpstr>
      <vt:lpstr>Recent Improvements</vt:lpstr>
      <vt:lpstr>PowerPoint Presentation</vt:lpstr>
      <vt:lpstr>Load Charts</vt:lpstr>
      <vt:lpstr>Load 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Premium Joystick Option</vt:lpstr>
      <vt:lpstr>Joystick Controls</vt:lpstr>
      <vt:lpstr>Main Boom</vt:lpstr>
      <vt:lpstr>Frame Tilt</vt:lpstr>
      <vt:lpstr>Main Boom</vt:lpstr>
      <vt:lpstr>Attachment Functions</vt:lpstr>
      <vt:lpstr>Carriages &amp; Additional Attachments</vt:lpstr>
      <vt:lpstr>PowerPoint Presentation</vt:lpstr>
      <vt:lpstr>Elevate Telematics</vt:lpstr>
      <vt:lpstr>Options</vt:lpstr>
      <vt:lpstr>Options</vt:lpstr>
      <vt:lpstr>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Huynh</dc:creator>
  <cp:lastModifiedBy>Malcolm Early</cp:lastModifiedBy>
  <cp:revision>122</cp:revision>
  <dcterms:created xsi:type="dcterms:W3CDTF">2019-05-07T15:20:12Z</dcterms:created>
  <dcterms:modified xsi:type="dcterms:W3CDTF">2025-02-19T13:40:18Z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be162bfe-c9df-4522-89b2-91f07d3b0eee</vt:lpwstr>
  </property>
  <property fmtid="{D5CDD505-2E9C-101B-9397-08002B2CF9AE}" pid="3" name="ContentTypeId">
    <vt:lpwstr>0x01010032105D403C2DBC42B25AC90525C46A37</vt:lpwstr>
  </property>
</Properties>
</file>