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26"/>
  </p:notesMasterIdLst>
  <p:handoutMasterIdLst>
    <p:handoutMasterId r:id="rId27"/>
  </p:handoutMasterIdLst>
  <p:sldIdLst>
    <p:sldId id="2147468876" r:id="rId6"/>
    <p:sldId id="354" r:id="rId7"/>
    <p:sldId id="323" r:id="rId8"/>
    <p:sldId id="4352" r:id="rId9"/>
    <p:sldId id="4272" r:id="rId10"/>
    <p:sldId id="4312" r:id="rId11"/>
    <p:sldId id="2147468900" r:id="rId12"/>
    <p:sldId id="2147468901" r:id="rId13"/>
    <p:sldId id="2147468902" r:id="rId14"/>
    <p:sldId id="2147468903" r:id="rId15"/>
    <p:sldId id="2147468904" r:id="rId16"/>
    <p:sldId id="2147468905" r:id="rId17"/>
    <p:sldId id="2147468906" r:id="rId18"/>
    <p:sldId id="4315" r:id="rId19"/>
    <p:sldId id="2147468908" r:id="rId20"/>
    <p:sldId id="4314" r:id="rId21"/>
    <p:sldId id="2147468909" r:id="rId22"/>
    <p:sldId id="4324" r:id="rId23"/>
    <p:sldId id="2147468910" r:id="rId24"/>
    <p:sldId id="325" r:id="rId25"/>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89209" autoAdjust="0"/>
  </p:normalViewPr>
  <p:slideViewPr>
    <p:cSldViewPr snapToGrid="0">
      <p:cViewPr varScale="1">
        <p:scale>
          <a:sx n="131" d="100"/>
          <a:sy n="131" d="100"/>
        </p:scale>
        <p:origin x="936" y="294"/>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2/10/2025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2/10/2025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3</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CB2D7-F2C5-19B2-C163-A8E9826D6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A36C6-A614-8005-F7D3-410048922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BAD29-0243-41AB-82D9-25E0FABBFA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21838D-9CBF-3653-E202-4935307E5225}"/>
              </a:ext>
            </a:extLst>
          </p:cNvPr>
          <p:cNvSpPr>
            <a:spLocks noGrp="1"/>
          </p:cNvSpPr>
          <p:nvPr>
            <p:ph type="sldNum" sz="quarter" idx="10"/>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3868231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0DC4-D8F4-2BA3-3D38-829C39EC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EE4A5-3B57-9316-931A-D0E624310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E0BF9-A842-B8BB-0932-B88D9CB25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07E39-7EDB-4080-F1E7-56BAFAF4FE44}"/>
              </a:ext>
            </a:extLst>
          </p:cNvPr>
          <p:cNvSpPr>
            <a:spLocks noGrp="1"/>
          </p:cNvSpPr>
          <p:nvPr>
            <p:ph type="sldNum" sz="quarter" idx="10"/>
          </p:nvPr>
        </p:nvSpPr>
        <p:spPr/>
        <p:txBody>
          <a:bodyPr/>
          <a:lstStyle/>
          <a:p>
            <a:pPr>
              <a:defRPr/>
            </a:pPr>
            <a:fld id="{627E662F-2166-494C-9AED-71C5303BD18F}" type="slidenum">
              <a:rPr lang="en-US" altLang="en-US" smtClean="0"/>
              <a:pPr>
                <a:defRPr/>
              </a:pPr>
              <a:t>14</a:t>
            </a:fld>
            <a:endParaRPr lang="en-US" altLang="en-US"/>
          </a:p>
        </p:txBody>
      </p:sp>
    </p:spTree>
    <p:extLst>
      <p:ext uri="{BB962C8B-B14F-4D97-AF65-F5344CB8AC3E}">
        <p14:creationId xmlns:p14="http://schemas.microsoft.com/office/powerpoint/2010/main" val="303219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5665B-F37B-54AB-0FEE-944E19201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344FA-141A-DB9A-C415-C007F5E2C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84298-D3AD-C25C-E7C2-B89E0B30FD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407913-BA95-0E72-70DA-130F7DCC9EBA}"/>
              </a:ext>
            </a:extLst>
          </p:cNvPr>
          <p:cNvSpPr>
            <a:spLocks noGrp="1"/>
          </p:cNvSpPr>
          <p:nvPr>
            <p:ph type="sldNum" sz="quarter" idx="10"/>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146058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16497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02C4D-672C-2E24-3F1F-312CB40DFFE2}"/>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9A760D5-71FD-82F1-93A2-21B06F9F3F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CCCEAC98-5CD5-49AE-C19B-6852FBE3D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a:extLst>
              <a:ext uri="{FF2B5EF4-FFF2-40B4-BE49-F238E27FC236}">
                <a16:creationId xmlns:a16="http://schemas.microsoft.com/office/drawing/2014/main" id="{949C647F-7DD7-F5F3-3D81-A5D2E521E4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4</a:t>
            </a:fld>
            <a:endParaRPr lang="en-US" altLang="en-US"/>
          </a:p>
        </p:txBody>
      </p:sp>
    </p:spTree>
    <p:extLst>
      <p:ext uri="{BB962C8B-B14F-4D97-AF65-F5344CB8AC3E}">
        <p14:creationId xmlns:p14="http://schemas.microsoft.com/office/powerpoint/2010/main" val="370889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6</a:t>
            </a:fld>
            <a:endParaRPr lang="en-US" altLang="en-US"/>
          </a:p>
        </p:txBody>
      </p:sp>
    </p:spTree>
    <p:extLst>
      <p:ext uri="{BB962C8B-B14F-4D97-AF65-F5344CB8AC3E}">
        <p14:creationId xmlns:p14="http://schemas.microsoft.com/office/powerpoint/2010/main" val="1881593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558B3-5672-FC7A-CD14-70FB20269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AF960-682E-40AE-CBC2-8F68733AE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0B56B-02F3-22D6-D557-B1E4294ADB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2EC269-0133-3778-4DFB-BB8809A17197}"/>
              </a:ext>
            </a:extLst>
          </p:cNvPr>
          <p:cNvSpPr>
            <a:spLocks noGrp="1"/>
          </p:cNvSpPr>
          <p:nvPr>
            <p:ph type="sldNum" sz="quarter" idx="10"/>
          </p:nvPr>
        </p:nvSpPr>
        <p:spPr/>
        <p:txBody>
          <a:bodyPr/>
          <a:lstStyle/>
          <a:p>
            <a:pPr>
              <a:defRPr/>
            </a:pPr>
            <a:fld id="{627E662F-2166-494C-9AED-71C5303BD18F}" type="slidenum">
              <a:rPr lang="en-US" altLang="en-US" smtClean="0"/>
              <a:pPr>
                <a:defRPr/>
              </a:pPr>
              <a:t>7</a:t>
            </a:fld>
            <a:endParaRPr lang="en-US" altLang="en-US"/>
          </a:p>
        </p:txBody>
      </p:sp>
    </p:spTree>
    <p:extLst>
      <p:ext uri="{BB962C8B-B14F-4D97-AF65-F5344CB8AC3E}">
        <p14:creationId xmlns:p14="http://schemas.microsoft.com/office/powerpoint/2010/main" val="272486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C704C-6EDF-AB8C-2F58-73ECE97A4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00C45-B7B6-3BEF-9D3A-14BCAE60E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9F578-95C4-B2BD-5E0F-1C60F8A08C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1E2A7C-E6EE-32E2-6657-2D6826E094EF}"/>
              </a:ext>
            </a:extLst>
          </p:cNvPr>
          <p:cNvSpPr>
            <a:spLocks noGrp="1"/>
          </p:cNvSpPr>
          <p:nvPr>
            <p:ph type="sldNum" sz="quarter" idx="10"/>
          </p:nvPr>
        </p:nvSpPr>
        <p:spPr/>
        <p:txBody>
          <a:bodyPr/>
          <a:lstStyle/>
          <a:p>
            <a:pPr>
              <a:defRPr/>
            </a:pPr>
            <a:fld id="{627E662F-2166-494C-9AED-71C5303BD18F}" type="slidenum">
              <a:rPr lang="en-US" altLang="en-US" smtClean="0"/>
              <a:pPr>
                <a:defRPr/>
              </a:pPr>
              <a:t>8</a:t>
            </a:fld>
            <a:endParaRPr lang="en-US" altLang="en-US"/>
          </a:p>
        </p:txBody>
      </p:sp>
    </p:spTree>
    <p:extLst>
      <p:ext uri="{BB962C8B-B14F-4D97-AF65-F5344CB8AC3E}">
        <p14:creationId xmlns:p14="http://schemas.microsoft.com/office/powerpoint/2010/main" val="360107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7B37-FC72-537A-DDFF-CC769D890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244C6-7E4F-191B-3DDC-4F611A508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95076-E722-0709-8F68-37143CCB41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DD4274-8198-C042-9661-242F1361FD07}"/>
              </a:ext>
            </a:extLst>
          </p:cNvPr>
          <p:cNvSpPr>
            <a:spLocks noGrp="1"/>
          </p:cNvSpPr>
          <p:nvPr>
            <p:ph type="sldNum" sz="quarter" idx="10"/>
          </p:nvPr>
        </p:nvSpPr>
        <p:spPr/>
        <p:txBody>
          <a:bodyPr/>
          <a:lstStyle/>
          <a:p>
            <a:pPr>
              <a:defRPr/>
            </a:pPr>
            <a:fld id="{627E662F-2166-494C-9AED-71C5303BD18F}" type="slidenum">
              <a:rPr lang="en-US" altLang="en-US" smtClean="0"/>
              <a:pPr>
                <a:defRPr/>
              </a:pPr>
              <a:t>9</a:t>
            </a:fld>
            <a:endParaRPr lang="en-US" altLang="en-US"/>
          </a:p>
        </p:txBody>
      </p:sp>
    </p:spTree>
    <p:extLst>
      <p:ext uri="{BB962C8B-B14F-4D97-AF65-F5344CB8AC3E}">
        <p14:creationId xmlns:p14="http://schemas.microsoft.com/office/powerpoint/2010/main" val="176943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B1488-0F47-7E40-6C39-B64EC23EC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9B52F-DFEF-F451-2C5C-1FEF5C61D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FBED3-5150-2708-9251-05DEEE3B2B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2228A6-6084-E54D-8B74-657C33619B0C}"/>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88944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2E6EE-FAAC-18E4-5D82-18CF47F6A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154AB-ACC1-1E26-D8BE-C254B9CFB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DC76E-FBBC-DB38-261F-931C311ECA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9AA10B-3138-F17A-18AF-146665A99D2F}"/>
              </a:ext>
            </a:extLst>
          </p:cNvPr>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398604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F09D-1A8A-58A4-8D1A-47CD4CA84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16770-092C-5512-4A2C-D0E7F9A4B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02EB2-EB98-CEE2-45DB-A943A412CF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6381DF-86AD-F44D-F113-9EC500AFB0F8}"/>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1558321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43000" y="51435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462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2/10/2025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2025-02-10</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2/10/2025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2/10/2025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63" Type="http://schemas.openxmlformats.org/officeDocument/2006/relationships/slideLayout" Target="../slideLayouts/slideLayout7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slideLayout" Target="../slideLayouts/slideLayout76.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theme" Target="../theme/theme2.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7" r:id="rId10"/>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8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ECD7-A855-64A5-92C2-2488E7C7C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FCB89-7146-FB8B-6A27-FCD1193422BD}"/>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Increase Revenue</a:t>
            </a:r>
          </a:p>
        </p:txBody>
      </p:sp>
      <p:sp>
        <p:nvSpPr>
          <p:cNvPr id="4" name="Content Placeholder 3">
            <a:extLst>
              <a:ext uri="{FF2B5EF4-FFF2-40B4-BE49-F238E27FC236}">
                <a16:creationId xmlns:a16="http://schemas.microsoft.com/office/drawing/2014/main" id="{B9374B65-6D3D-73C9-EA0A-DC216C59D203}"/>
              </a:ext>
            </a:extLst>
          </p:cNvPr>
          <p:cNvSpPr>
            <a:spLocks noGrp="1"/>
          </p:cNvSpPr>
          <p:nvPr>
            <p:ph sz="half" idx="2"/>
          </p:nvPr>
        </p:nvSpPr>
        <p:spPr/>
        <p:txBody>
          <a:bodyPr/>
          <a:lstStyle/>
          <a:p>
            <a:r>
              <a:rPr lang="en-US" dirty="0"/>
              <a:t>TRUE UTILIZATION allows analysis of time elevated, driving, loaded and total run time provides true working time. Unlike other systems that simply look at engine run/pump time, true utilization tells you when your machine was at work, and when it was not.</a:t>
            </a:r>
          </a:p>
        </p:txBody>
      </p:sp>
      <p:pic>
        <p:nvPicPr>
          <p:cNvPr id="8" name="Picture 7">
            <a:extLst>
              <a:ext uri="{FF2B5EF4-FFF2-40B4-BE49-F238E27FC236}">
                <a16:creationId xmlns:a16="http://schemas.microsoft.com/office/drawing/2014/main" id="{4C6C106C-87BA-CA7A-F737-A11FFBDC7948}"/>
              </a:ext>
            </a:extLst>
          </p:cNvPr>
          <p:cNvPicPr>
            <a:picLocks noChangeAspect="1"/>
          </p:cNvPicPr>
          <p:nvPr/>
        </p:nvPicPr>
        <p:blipFill>
          <a:blip r:embed="rId3"/>
          <a:stretch>
            <a:fillRect/>
          </a:stretch>
        </p:blipFill>
        <p:spPr>
          <a:xfrm>
            <a:off x="2229095" y="2879268"/>
            <a:ext cx="4658375" cy="1991003"/>
          </a:xfrm>
          <a:prstGeom prst="rect">
            <a:avLst/>
          </a:prstGeom>
          <a:effectLst>
            <a:softEdge rad="63500"/>
          </a:effectLst>
        </p:spPr>
      </p:pic>
    </p:spTree>
    <p:extLst>
      <p:ext uri="{BB962C8B-B14F-4D97-AF65-F5344CB8AC3E}">
        <p14:creationId xmlns:p14="http://schemas.microsoft.com/office/powerpoint/2010/main" val="400236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6DF56-FC78-5059-CC5C-98416AD6B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B37A5-8FDA-1E63-98DA-52A728BD334E}"/>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Protect Your Assets</a:t>
            </a:r>
          </a:p>
        </p:txBody>
      </p:sp>
      <p:sp>
        <p:nvSpPr>
          <p:cNvPr id="4" name="Content Placeholder 3">
            <a:extLst>
              <a:ext uri="{FF2B5EF4-FFF2-40B4-BE49-F238E27FC236}">
                <a16:creationId xmlns:a16="http://schemas.microsoft.com/office/drawing/2014/main" id="{3B6F136B-F8DF-CD6C-03F5-1DFAC7CDD216}"/>
              </a:ext>
            </a:extLst>
          </p:cNvPr>
          <p:cNvSpPr>
            <a:spLocks noGrp="1"/>
          </p:cNvSpPr>
          <p:nvPr>
            <p:ph sz="half" idx="2"/>
          </p:nvPr>
        </p:nvSpPr>
        <p:spPr/>
        <p:txBody>
          <a:bodyPr/>
          <a:lstStyle/>
          <a:p>
            <a:r>
              <a:rPr lang="en-US" dirty="0"/>
              <a:t>ACCESS CONTROL reduces unauthorized use and provides a safer work site by adding access control to your fleet. The Dual ID II keypad uses PIN code, or an RFID card to control who operates your machines.</a:t>
            </a:r>
          </a:p>
        </p:txBody>
      </p:sp>
      <p:pic>
        <p:nvPicPr>
          <p:cNvPr id="5" name="Picture 4">
            <a:extLst>
              <a:ext uri="{FF2B5EF4-FFF2-40B4-BE49-F238E27FC236}">
                <a16:creationId xmlns:a16="http://schemas.microsoft.com/office/drawing/2014/main" id="{A9E6BBA9-B080-C07B-690B-33F0915316D8}"/>
              </a:ext>
            </a:extLst>
          </p:cNvPr>
          <p:cNvPicPr>
            <a:picLocks noChangeAspect="1"/>
          </p:cNvPicPr>
          <p:nvPr/>
        </p:nvPicPr>
        <p:blipFill>
          <a:blip r:embed="rId3"/>
          <a:stretch>
            <a:fillRect/>
          </a:stretch>
        </p:blipFill>
        <p:spPr>
          <a:xfrm>
            <a:off x="3666027" y="2741320"/>
            <a:ext cx="1294740" cy="2293878"/>
          </a:xfrm>
          <a:prstGeom prst="rect">
            <a:avLst/>
          </a:prstGeom>
          <a:effectLst>
            <a:softEdge rad="63500"/>
          </a:effectLst>
        </p:spPr>
      </p:pic>
    </p:spTree>
    <p:extLst>
      <p:ext uri="{BB962C8B-B14F-4D97-AF65-F5344CB8AC3E}">
        <p14:creationId xmlns:p14="http://schemas.microsoft.com/office/powerpoint/2010/main" val="279339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44402-7C91-7169-5C35-9CCDF4B21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1823B-AEFC-3C4A-408F-B29D18BE25E0}"/>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Stop Service Calls Before They Start</a:t>
            </a:r>
          </a:p>
        </p:txBody>
      </p:sp>
      <p:sp>
        <p:nvSpPr>
          <p:cNvPr id="4" name="Content Placeholder 3">
            <a:extLst>
              <a:ext uri="{FF2B5EF4-FFF2-40B4-BE49-F238E27FC236}">
                <a16:creationId xmlns:a16="http://schemas.microsoft.com/office/drawing/2014/main" id="{79F76A37-ED82-F8F7-3DB8-141661C706DE}"/>
              </a:ext>
            </a:extLst>
          </p:cNvPr>
          <p:cNvSpPr>
            <a:spLocks noGrp="1"/>
          </p:cNvSpPr>
          <p:nvPr>
            <p:ph sz="half" idx="2"/>
          </p:nvPr>
        </p:nvSpPr>
        <p:spPr>
          <a:xfrm>
            <a:off x="585215" y="1862088"/>
            <a:ext cx="7946136" cy="1636544"/>
          </a:xfrm>
        </p:spPr>
        <p:txBody>
          <a:bodyPr/>
          <a:lstStyle/>
          <a:p>
            <a:r>
              <a:rPr lang="en-US" dirty="0"/>
              <a:t>CAN DATA AND ALERTS allows you to understand the machine history without needing to be at the machine with specialized tools/software. Providing full fault code access to your service staff at their fingertips means making better decisions for the machine and the customer, better analysis, and reduced cost.</a:t>
            </a:r>
          </a:p>
        </p:txBody>
      </p:sp>
      <p:pic>
        <p:nvPicPr>
          <p:cNvPr id="6" name="Picture 5">
            <a:extLst>
              <a:ext uri="{FF2B5EF4-FFF2-40B4-BE49-F238E27FC236}">
                <a16:creationId xmlns:a16="http://schemas.microsoft.com/office/drawing/2014/main" id="{9936987D-41B5-C6A5-DF9D-4586E38EDAE4}"/>
              </a:ext>
            </a:extLst>
          </p:cNvPr>
          <p:cNvPicPr>
            <a:picLocks noChangeAspect="1"/>
          </p:cNvPicPr>
          <p:nvPr/>
        </p:nvPicPr>
        <p:blipFill>
          <a:blip r:embed="rId3"/>
          <a:stretch>
            <a:fillRect/>
          </a:stretch>
        </p:blipFill>
        <p:spPr>
          <a:xfrm>
            <a:off x="2994325" y="2920108"/>
            <a:ext cx="2674955" cy="2048676"/>
          </a:xfrm>
          <a:prstGeom prst="rect">
            <a:avLst/>
          </a:prstGeom>
          <a:effectLst>
            <a:softEdge rad="63500"/>
          </a:effectLst>
        </p:spPr>
      </p:pic>
    </p:spTree>
    <p:extLst>
      <p:ext uri="{BB962C8B-B14F-4D97-AF65-F5344CB8AC3E}">
        <p14:creationId xmlns:p14="http://schemas.microsoft.com/office/powerpoint/2010/main" val="68421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07CD-788C-28A3-ED5D-D23FC240D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EF0F1-0B73-2DAF-72C2-FC6085626716}"/>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Save Time and Money</a:t>
            </a:r>
          </a:p>
        </p:txBody>
      </p:sp>
      <p:sp>
        <p:nvSpPr>
          <p:cNvPr id="4" name="Content Placeholder 3">
            <a:extLst>
              <a:ext uri="{FF2B5EF4-FFF2-40B4-BE49-F238E27FC236}">
                <a16:creationId xmlns:a16="http://schemas.microsoft.com/office/drawing/2014/main" id="{4174DBA8-68E2-F8D6-5505-F23BEBCF0CB3}"/>
              </a:ext>
            </a:extLst>
          </p:cNvPr>
          <p:cNvSpPr>
            <a:spLocks noGrp="1"/>
          </p:cNvSpPr>
          <p:nvPr>
            <p:ph sz="half" idx="2"/>
          </p:nvPr>
        </p:nvSpPr>
        <p:spPr>
          <a:xfrm>
            <a:off x="585215" y="1862088"/>
            <a:ext cx="7946136" cy="1636544"/>
          </a:xfrm>
        </p:spPr>
        <p:txBody>
          <a:bodyPr/>
          <a:lstStyle/>
          <a:p>
            <a:r>
              <a:rPr lang="en-US" dirty="0"/>
              <a:t>DATA-DRIVEN PDI allows referencing of live data and machine history to decrease time and increase precision of PDI checks. Reducing machine replacement/repair on site means higher profitability per asset. Send a machine that you know is ready, and improve customer satisfaction.</a:t>
            </a:r>
          </a:p>
        </p:txBody>
      </p:sp>
      <p:pic>
        <p:nvPicPr>
          <p:cNvPr id="5" name="Picture 4">
            <a:extLst>
              <a:ext uri="{FF2B5EF4-FFF2-40B4-BE49-F238E27FC236}">
                <a16:creationId xmlns:a16="http://schemas.microsoft.com/office/drawing/2014/main" id="{C86FEC75-97F6-5AED-31E7-7633DC90CE50}"/>
              </a:ext>
            </a:extLst>
          </p:cNvPr>
          <p:cNvPicPr>
            <a:picLocks noChangeAspect="1"/>
          </p:cNvPicPr>
          <p:nvPr/>
        </p:nvPicPr>
        <p:blipFill>
          <a:blip r:embed="rId3"/>
          <a:stretch>
            <a:fillRect/>
          </a:stretch>
        </p:blipFill>
        <p:spPr>
          <a:xfrm>
            <a:off x="3081958" y="3062314"/>
            <a:ext cx="2297762" cy="1902546"/>
          </a:xfrm>
          <a:prstGeom prst="rect">
            <a:avLst/>
          </a:prstGeom>
          <a:effectLst>
            <a:softEdge rad="63500"/>
          </a:effectLst>
        </p:spPr>
      </p:pic>
    </p:spTree>
    <p:extLst>
      <p:ext uri="{BB962C8B-B14F-4D97-AF65-F5344CB8AC3E}">
        <p14:creationId xmlns:p14="http://schemas.microsoft.com/office/powerpoint/2010/main" val="421964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B59D-A3C7-529C-6D0B-7129902EB9E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CB89124-A6AF-60DF-C08C-96B22FF77D81}"/>
              </a:ext>
            </a:extLst>
          </p:cNvPr>
          <p:cNvSpPr>
            <a:spLocks noGrp="1"/>
          </p:cNvSpPr>
          <p:nvPr>
            <p:ph type="body" idx="1"/>
          </p:nvPr>
        </p:nvSpPr>
        <p:spPr>
          <a:xfrm>
            <a:off x="585215" y="1609893"/>
            <a:ext cx="7946136" cy="242918"/>
          </a:xfrm>
        </p:spPr>
        <p:txBody>
          <a:bodyPr/>
          <a:lstStyle/>
          <a:p>
            <a:r>
              <a:rPr lang="en-US" dirty="0"/>
              <a:t>Optional Battery Management System</a:t>
            </a:r>
          </a:p>
        </p:txBody>
      </p:sp>
      <p:pic>
        <p:nvPicPr>
          <p:cNvPr id="8" name="Picture 7">
            <a:extLst>
              <a:ext uri="{FF2B5EF4-FFF2-40B4-BE49-F238E27FC236}">
                <a16:creationId xmlns:a16="http://schemas.microsoft.com/office/drawing/2014/main" id="{9ACE901E-172B-B2D6-AF8D-8AE3AE89E54A}"/>
              </a:ext>
            </a:extLst>
          </p:cNvPr>
          <p:cNvPicPr>
            <a:picLocks noChangeAspect="1"/>
          </p:cNvPicPr>
          <p:nvPr/>
        </p:nvPicPr>
        <p:blipFill>
          <a:blip r:embed="rId3"/>
          <a:stretch>
            <a:fillRect/>
          </a:stretch>
        </p:blipFill>
        <p:spPr>
          <a:xfrm>
            <a:off x="515929" y="830778"/>
            <a:ext cx="2333951" cy="447738"/>
          </a:xfrm>
          <a:prstGeom prst="rect">
            <a:avLst/>
          </a:prstGeom>
        </p:spPr>
      </p:pic>
      <p:sp>
        <p:nvSpPr>
          <p:cNvPr id="11" name="Content Placeholder 3">
            <a:extLst>
              <a:ext uri="{FF2B5EF4-FFF2-40B4-BE49-F238E27FC236}">
                <a16:creationId xmlns:a16="http://schemas.microsoft.com/office/drawing/2014/main" id="{0E199D27-5C15-1F43-B6C3-3731CB8F68FC}"/>
              </a:ext>
            </a:extLst>
          </p:cNvPr>
          <p:cNvSpPr>
            <a:spLocks noGrp="1"/>
          </p:cNvSpPr>
          <p:nvPr>
            <p:ph sz="half" idx="2"/>
          </p:nvPr>
        </p:nvSpPr>
        <p:spPr>
          <a:xfrm>
            <a:off x="585215" y="2067828"/>
            <a:ext cx="7946136" cy="1636544"/>
          </a:xfrm>
        </p:spPr>
        <p:txBody>
          <a:bodyPr/>
          <a:lstStyle/>
          <a:p>
            <a:r>
              <a:rPr lang="en-US" dirty="0"/>
              <a:t>ELEVATE BMS (Battery Management System) targets the largest cost of ownership on electric scissors. ELEVATE BMS provides the operator with charging advice, and the rental company the ability to manage the cost of battery replacement using accurate and immediate data.</a:t>
            </a:r>
          </a:p>
        </p:txBody>
      </p:sp>
      <p:pic>
        <p:nvPicPr>
          <p:cNvPr id="12" name="Picture 11">
            <a:extLst>
              <a:ext uri="{FF2B5EF4-FFF2-40B4-BE49-F238E27FC236}">
                <a16:creationId xmlns:a16="http://schemas.microsoft.com/office/drawing/2014/main" id="{84D9A162-06BF-25D7-48FD-08C1F56DB600}"/>
              </a:ext>
            </a:extLst>
          </p:cNvPr>
          <p:cNvPicPr>
            <a:picLocks noChangeAspect="1"/>
          </p:cNvPicPr>
          <p:nvPr/>
        </p:nvPicPr>
        <p:blipFill>
          <a:blip r:embed="rId4"/>
          <a:stretch>
            <a:fillRect/>
          </a:stretch>
        </p:blipFill>
        <p:spPr>
          <a:xfrm>
            <a:off x="3485995" y="3142692"/>
            <a:ext cx="1939445" cy="1931085"/>
          </a:xfrm>
          <a:prstGeom prst="rect">
            <a:avLst/>
          </a:prstGeom>
          <a:effectLst>
            <a:softEdge rad="63500"/>
          </a:effectLst>
        </p:spPr>
      </p:pic>
    </p:spTree>
    <p:extLst>
      <p:ext uri="{BB962C8B-B14F-4D97-AF65-F5344CB8AC3E}">
        <p14:creationId xmlns:p14="http://schemas.microsoft.com/office/powerpoint/2010/main" val="186097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9AB0F-1182-5DE6-079C-2CD107727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EBD1A-7FCE-2C58-FE4D-24D4FE7C4A5B}"/>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Rental Software Integration</a:t>
            </a:r>
          </a:p>
        </p:txBody>
      </p:sp>
      <p:sp>
        <p:nvSpPr>
          <p:cNvPr id="4" name="Content Placeholder 3">
            <a:extLst>
              <a:ext uri="{FF2B5EF4-FFF2-40B4-BE49-F238E27FC236}">
                <a16:creationId xmlns:a16="http://schemas.microsoft.com/office/drawing/2014/main" id="{73738329-B8D2-A1F5-F6EF-5CD115D0432E}"/>
              </a:ext>
            </a:extLst>
          </p:cNvPr>
          <p:cNvSpPr>
            <a:spLocks noGrp="1"/>
          </p:cNvSpPr>
          <p:nvPr>
            <p:ph sz="half" idx="2"/>
          </p:nvPr>
        </p:nvSpPr>
        <p:spPr>
          <a:xfrm>
            <a:off x="585215" y="1862088"/>
            <a:ext cx="7946136" cy="1636544"/>
          </a:xfrm>
        </p:spPr>
        <p:txBody>
          <a:bodyPr/>
          <a:lstStyle/>
          <a:p>
            <a:r>
              <a:rPr lang="en-US" dirty="0"/>
              <a:t>All ELEVATE packages come with access to </a:t>
            </a:r>
            <a:r>
              <a:rPr lang="en-US" dirty="0" err="1"/>
              <a:t>Trackunit‘s</a:t>
            </a:r>
            <a:r>
              <a:rPr lang="en-US" dirty="0"/>
              <a:t> Manager to run reports and see insights for your entire fleet (while benefitting from Skyjack-provided insights and alerts engineered for your Skyjack machines).</a:t>
            </a:r>
            <a:br>
              <a:rPr lang="en-US" dirty="0"/>
            </a:br>
            <a:endParaRPr lang="en-US" dirty="0"/>
          </a:p>
          <a:p>
            <a:r>
              <a:rPr lang="en-US" dirty="0"/>
              <a:t>Or API connectivity allows you to feed your rental software/ERP system with live data direct from the machine.</a:t>
            </a:r>
          </a:p>
        </p:txBody>
      </p:sp>
    </p:spTree>
    <p:extLst>
      <p:ext uri="{BB962C8B-B14F-4D97-AF65-F5344CB8AC3E}">
        <p14:creationId xmlns:p14="http://schemas.microsoft.com/office/powerpoint/2010/main" val="413627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04913-BD9C-CC8B-645D-05FB45AA6C8C}"/>
              </a:ext>
            </a:extLst>
          </p:cNvPr>
          <p:cNvPicPr>
            <a:picLocks noChangeAspect="1"/>
          </p:cNvPicPr>
          <p:nvPr/>
        </p:nvPicPr>
        <p:blipFill>
          <a:blip r:embed="rId2"/>
          <a:stretch>
            <a:fillRect/>
          </a:stretch>
        </p:blipFill>
        <p:spPr>
          <a:xfrm>
            <a:off x="825579" y="510540"/>
            <a:ext cx="7664450" cy="4328160"/>
          </a:xfrm>
          <a:prstGeom prst="rect">
            <a:avLst/>
          </a:prstGeom>
        </p:spPr>
      </p:pic>
    </p:spTree>
    <p:extLst>
      <p:ext uri="{BB962C8B-B14F-4D97-AF65-F5344CB8AC3E}">
        <p14:creationId xmlns:p14="http://schemas.microsoft.com/office/powerpoint/2010/main" val="1861322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9EFDBE-8DF6-7887-9A05-AF35CEF7312C}"/>
              </a:ext>
            </a:extLst>
          </p:cNvPr>
          <p:cNvPicPr>
            <a:picLocks noChangeAspect="1"/>
          </p:cNvPicPr>
          <p:nvPr/>
        </p:nvPicPr>
        <p:blipFill>
          <a:blip r:embed="rId2"/>
          <a:stretch>
            <a:fillRect/>
          </a:stretch>
        </p:blipFill>
        <p:spPr>
          <a:xfrm>
            <a:off x="1742270" y="624840"/>
            <a:ext cx="5307026" cy="4076700"/>
          </a:xfrm>
          <a:prstGeom prst="rect">
            <a:avLst/>
          </a:prstGeom>
          <a:effectLst>
            <a:softEdge rad="63500"/>
          </a:effectLst>
        </p:spPr>
      </p:pic>
      <p:sp>
        <p:nvSpPr>
          <p:cNvPr id="10" name="TextBox 9">
            <a:extLst>
              <a:ext uri="{FF2B5EF4-FFF2-40B4-BE49-F238E27FC236}">
                <a16:creationId xmlns:a16="http://schemas.microsoft.com/office/drawing/2014/main" id="{213ABE47-53F4-A115-D0C8-57E775768A79}"/>
              </a:ext>
            </a:extLst>
          </p:cNvPr>
          <p:cNvSpPr txBox="1"/>
          <p:nvPr/>
        </p:nvSpPr>
        <p:spPr>
          <a:xfrm>
            <a:off x="460053" y="4796730"/>
            <a:ext cx="8683947" cy="246221"/>
          </a:xfrm>
          <a:prstGeom prst="rect">
            <a:avLst/>
          </a:prstGeom>
          <a:noFill/>
        </p:spPr>
        <p:txBody>
          <a:bodyPr wrap="square">
            <a:spAutoFit/>
          </a:bodyPr>
          <a:lstStyle/>
          <a:p>
            <a:r>
              <a:rPr lang="en-US" sz="1000" dirty="0"/>
              <a:t>*ERP pairing/API Access may require additional programming resources and advanced knowledge of database management – not included with ELEVATE packages.</a:t>
            </a:r>
          </a:p>
        </p:txBody>
      </p:sp>
    </p:spTree>
    <p:extLst>
      <p:ext uri="{BB962C8B-B14F-4D97-AF65-F5344CB8AC3E}">
        <p14:creationId xmlns:p14="http://schemas.microsoft.com/office/powerpoint/2010/main" val="306898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3"/>
          <a:srcRect r="2473"/>
          <a:stretch/>
        </p:blipFill>
        <p:spPr>
          <a:xfrm>
            <a:off x="604285" y="1085630"/>
            <a:ext cx="7720565" cy="3143689"/>
          </a:xfrm>
          <a:prstGeom prst="rect">
            <a:avLst/>
          </a:prstGeom>
          <a:effectLst>
            <a:softEdge rad="63500"/>
          </a:effectLst>
        </p:spPr>
      </p:pic>
      <p:sp>
        <p:nvSpPr>
          <p:cNvPr id="3" name="TextBox 2">
            <a:extLst>
              <a:ext uri="{FF2B5EF4-FFF2-40B4-BE49-F238E27FC236}">
                <a16:creationId xmlns:a16="http://schemas.microsoft.com/office/drawing/2014/main" id="{6638D68C-54F3-96BF-4EF2-931428AFEA7E}"/>
              </a:ext>
            </a:extLst>
          </p:cNvPr>
          <p:cNvSpPr txBox="1"/>
          <p:nvPr/>
        </p:nvSpPr>
        <p:spPr>
          <a:xfrm>
            <a:off x="1078994" y="2571750"/>
            <a:ext cx="2446933" cy="1015663"/>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On each Skyjack machine a QR code provides operators access to critical machine information, including the machine’s current state of health, pre-use inspection guides, and familiarization materials. </a:t>
            </a:r>
          </a:p>
        </p:txBody>
      </p:sp>
    </p:spTree>
    <p:extLst>
      <p:ext uri="{BB962C8B-B14F-4D97-AF65-F5344CB8AC3E}">
        <p14:creationId xmlns:p14="http://schemas.microsoft.com/office/powerpoint/2010/main" val="3683818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BB8AA6-A1DC-81A1-03BD-939216BB388C}"/>
              </a:ext>
            </a:extLst>
          </p:cNvPr>
          <p:cNvPicPr>
            <a:picLocks noChangeAspect="1"/>
          </p:cNvPicPr>
          <p:nvPr/>
        </p:nvPicPr>
        <p:blipFill>
          <a:blip r:embed="rId2"/>
          <a:srcRect r="39057" b="40440"/>
          <a:stretch/>
        </p:blipFill>
        <p:spPr>
          <a:xfrm>
            <a:off x="2522969" y="353379"/>
            <a:ext cx="3923552" cy="1280243"/>
          </a:xfrm>
          <a:prstGeom prst="rect">
            <a:avLst/>
          </a:prstGeom>
        </p:spPr>
      </p:pic>
      <p:sp>
        <p:nvSpPr>
          <p:cNvPr id="12" name="TextBox 11">
            <a:extLst>
              <a:ext uri="{FF2B5EF4-FFF2-40B4-BE49-F238E27FC236}">
                <a16:creationId xmlns:a16="http://schemas.microsoft.com/office/drawing/2014/main" id="{43EBF0FF-68DF-0809-B009-FA1B88A4A052}"/>
              </a:ext>
            </a:extLst>
          </p:cNvPr>
          <p:cNvSpPr txBox="1"/>
          <p:nvPr/>
        </p:nvSpPr>
        <p:spPr>
          <a:xfrm>
            <a:off x="887730" y="1633622"/>
            <a:ext cx="7860030" cy="3539430"/>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US" sz="1400" dirty="0"/>
              <a:t>ELEVATE Live provides operators access to the machine’s current state of health and serial specific resources through a simple QR code. </a:t>
            </a:r>
          </a:p>
          <a:p>
            <a:pPr marL="285750" indent="-285750">
              <a:buClr>
                <a:srgbClr val="FF0000"/>
              </a:buClr>
              <a:buFont typeface="Wingdings" panose="05000000000000000000" pitchFamily="2" charset="2"/>
              <a:buChar char="§"/>
            </a:pPr>
            <a:endParaRPr lang="en-US" sz="1400" dirty="0"/>
          </a:p>
          <a:p>
            <a:pPr marL="285750" indent="-285750">
              <a:buClr>
                <a:srgbClr val="FF0000"/>
              </a:buClr>
              <a:buFont typeface="Wingdings" panose="05000000000000000000" pitchFamily="2" charset="2"/>
              <a:buChar char="§"/>
            </a:pPr>
            <a:r>
              <a:rPr lang="en-US" sz="1400" dirty="0"/>
              <a:t>Electric Machines (with BMS): State of health, simple percentage of battery life, last charge date, and recommended charging action. </a:t>
            </a:r>
          </a:p>
          <a:p>
            <a:pPr marL="285750" indent="-285750">
              <a:buClr>
                <a:srgbClr val="FF0000"/>
              </a:buClr>
              <a:buFont typeface="Wingdings" panose="05000000000000000000" pitchFamily="2" charset="2"/>
              <a:buChar char="§"/>
            </a:pPr>
            <a:endParaRPr lang="en-US" sz="1400" dirty="0"/>
          </a:p>
          <a:p>
            <a:pPr marL="285750" indent="-285750">
              <a:buClr>
                <a:srgbClr val="FF0000"/>
              </a:buClr>
              <a:buFont typeface="Wingdings" panose="05000000000000000000" pitchFamily="2" charset="2"/>
              <a:buChar char="§"/>
            </a:pPr>
            <a:r>
              <a:rPr lang="en-US" sz="1400" dirty="0"/>
              <a:t>Combustion Machines: Engine faults, daily hours, and fuel used. </a:t>
            </a:r>
          </a:p>
          <a:p>
            <a:pPr marL="285750" indent="-285750">
              <a:buClr>
                <a:srgbClr val="FF0000"/>
              </a:buClr>
              <a:buFont typeface="Wingdings" panose="05000000000000000000" pitchFamily="2" charset="2"/>
              <a:buChar char="§"/>
            </a:pPr>
            <a:endParaRPr lang="en-US" sz="1400" dirty="0"/>
          </a:p>
          <a:p>
            <a:pPr marL="285750" indent="-285750">
              <a:buClr>
                <a:srgbClr val="FF0000"/>
              </a:buClr>
              <a:buFont typeface="Wingdings" panose="05000000000000000000" pitchFamily="2" charset="2"/>
              <a:buChar char="§"/>
            </a:pPr>
            <a:r>
              <a:rPr lang="en-US" sz="1400" dirty="0"/>
              <a:t>In addition to live machine data, operators also have access to…</a:t>
            </a:r>
          </a:p>
          <a:p>
            <a:pPr marL="742950" lvl="1" indent="-285750">
              <a:buClr>
                <a:srgbClr val="FF0000"/>
              </a:buClr>
              <a:buFont typeface="Wingdings" panose="05000000000000000000" pitchFamily="2" charset="2"/>
              <a:buChar char="§"/>
            </a:pPr>
            <a:r>
              <a:rPr lang="en-US" sz="1400" dirty="0"/>
              <a:t>Operator manuals.</a:t>
            </a:r>
          </a:p>
          <a:p>
            <a:pPr marL="742950" lvl="1" indent="-285750">
              <a:buClr>
                <a:srgbClr val="FF0000"/>
              </a:buClr>
              <a:buFont typeface="Wingdings" panose="05000000000000000000" pitchFamily="2" charset="2"/>
              <a:buChar char="§"/>
            </a:pPr>
            <a:r>
              <a:rPr lang="en-US" sz="1400" dirty="0"/>
              <a:t>Familiarization videos.</a:t>
            </a:r>
          </a:p>
          <a:p>
            <a:pPr marL="742950" lvl="1" indent="-285750">
              <a:buClr>
                <a:srgbClr val="FF0000"/>
              </a:buClr>
              <a:buFont typeface="Wingdings" panose="05000000000000000000" pitchFamily="2" charset="2"/>
              <a:buChar char="§"/>
            </a:pPr>
            <a:r>
              <a:rPr lang="en-US" sz="1400" dirty="0"/>
              <a:t>Brief visual overviews of the machine.</a:t>
            </a:r>
          </a:p>
          <a:p>
            <a:pPr marL="742950" lvl="1" indent="-285750">
              <a:buClr>
                <a:srgbClr val="FF0000"/>
              </a:buClr>
              <a:buFont typeface="Wingdings" panose="05000000000000000000" pitchFamily="2" charset="2"/>
              <a:buChar char="§"/>
            </a:pPr>
            <a:r>
              <a:rPr lang="en-US" sz="1400" dirty="0"/>
              <a:t>Serialized machine information, including parts manuals and specification sheets.</a:t>
            </a:r>
          </a:p>
          <a:p>
            <a:pPr marL="742950" lvl="1" indent="-285750">
              <a:buClr>
                <a:srgbClr val="FF0000"/>
              </a:buClr>
              <a:buFont typeface="Wingdings" panose="05000000000000000000" pitchFamily="2" charset="2"/>
              <a:buChar char="§"/>
            </a:pPr>
            <a:r>
              <a:rPr lang="en-US" sz="1400" dirty="0"/>
              <a:t>Emergency lowering procedures.</a:t>
            </a:r>
          </a:p>
          <a:p>
            <a:pPr marL="742950" lvl="1" indent="-285750">
              <a:buClr>
                <a:srgbClr val="FF0000"/>
              </a:buClr>
              <a:buFont typeface="Wingdings" panose="05000000000000000000" pitchFamily="2" charset="2"/>
              <a:buChar char="§"/>
            </a:pPr>
            <a:r>
              <a:rPr lang="en-US" sz="1400" dirty="0"/>
              <a:t>Pre-use checklist: visual guides for pre-use inspection.</a:t>
            </a:r>
          </a:p>
          <a:p>
            <a:pPr marL="742950" lvl="1" indent="-285750">
              <a:buClr>
                <a:srgbClr val="FF0000"/>
              </a:buClr>
              <a:buFont typeface="Wingdings" panose="05000000000000000000" pitchFamily="2" charset="2"/>
              <a:buChar char="§"/>
            </a:pPr>
            <a:r>
              <a:rPr lang="en-US" sz="1400" dirty="0"/>
              <a:t>Quick start guide.</a:t>
            </a:r>
          </a:p>
        </p:txBody>
      </p:sp>
    </p:spTree>
    <p:extLst>
      <p:ext uri="{BB962C8B-B14F-4D97-AF65-F5344CB8AC3E}">
        <p14:creationId xmlns:p14="http://schemas.microsoft.com/office/powerpoint/2010/main" val="1299995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dirty="0"/>
              <a:t>Elevate Telematics</a:t>
            </a:r>
          </a:p>
        </p:txBody>
      </p:sp>
    </p:spTree>
    <p:extLst>
      <p:ext uri="{BB962C8B-B14F-4D97-AF65-F5344CB8AC3E}">
        <p14:creationId xmlns:p14="http://schemas.microsoft.com/office/powerpoint/2010/main" val="279499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F901-0950-F576-FAC7-C94A07A842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8974D2-207B-E5B0-3EAC-58E0C5E49509}"/>
              </a:ext>
            </a:extLst>
          </p:cNvPr>
          <p:cNvPicPr>
            <a:picLocks noChangeAspect="1"/>
          </p:cNvPicPr>
          <p:nvPr/>
        </p:nvPicPr>
        <p:blipFill>
          <a:blip r:embed="rId3"/>
          <a:stretch>
            <a:fillRect/>
          </a:stretch>
        </p:blipFill>
        <p:spPr>
          <a:xfrm>
            <a:off x="881738" y="644832"/>
            <a:ext cx="7380524" cy="3372320"/>
          </a:xfrm>
          <a:prstGeom prst="rect">
            <a:avLst/>
          </a:prstGeom>
        </p:spPr>
      </p:pic>
      <p:sp>
        <p:nvSpPr>
          <p:cNvPr id="9" name="TextBox 8">
            <a:extLst>
              <a:ext uri="{FF2B5EF4-FFF2-40B4-BE49-F238E27FC236}">
                <a16:creationId xmlns:a16="http://schemas.microsoft.com/office/drawing/2014/main" id="{3FB6FCA7-0F8E-BCD8-589A-2D442DF06A15}"/>
              </a:ext>
            </a:extLst>
          </p:cNvPr>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a:extLst>
              <a:ext uri="{FF2B5EF4-FFF2-40B4-BE49-F238E27FC236}">
                <a16:creationId xmlns:a16="http://schemas.microsoft.com/office/drawing/2014/main" id="{00524BC5-BD7D-5C04-F7C9-13762887AC7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50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CD85288-A6FD-94A9-4D06-85795E0FFA6D}"/>
              </a:ext>
            </a:extLst>
          </p:cNvPr>
          <p:cNvSpPr txBox="1"/>
          <p:nvPr/>
        </p:nvSpPr>
        <p:spPr>
          <a:xfrm>
            <a:off x="3125449" y="2110740"/>
            <a:ext cx="2893100" cy="1569660"/>
          </a:xfrm>
          <a:prstGeom prst="rect">
            <a:avLst/>
          </a:prstGeom>
          <a:noFill/>
        </p:spPr>
        <p:txBody>
          <a:bodyPr wrap="none" rtlCol="0">
            <a:spAutoFit/>
          </a:bodyPr>
          <a:lstStyle/>
          <a:p>
            <a:pPr algn="ctr"/>
            <a:r>
              <a:rPr lang="en-US" sz="2400" dirty="0"/>
              <a:t>Actionable Insights.</a:t>
            </a:r>
          </a:p>
          <a:p>
            <a:pPr algn="ctr"/>
            <a:r>
              <a:rPr lang="en-US" sz="2400" dirty="0"/>
              <a:t>Measurable Benefits.</a:t>
            </a:r>
          </a:p>
          <a:p>
            <a:pPr algn="ctr"/>
            <a:endParaRPr lang="en-US" sz="2400" dirty="0"/>
          </a:p>
          <a:p>
            <a:pPr algn="ctr"/>
            <a:r>
              <a:rPr lang="en-US" sz="2400" dirty="0"/>
              <a:t>More than Telematics</a:t>
            </a:r>
          </a:p>
        </p:txBody>
      </p:sp>
      <p:pic>
        <p:nvPicPr>
          <p:cNvPr id="11" name="Picture 10">
            <a:extLst>
              <a:ext uri="{FF2B5EF4-FFF2-40B4-BE49-F238E27FC236}">
                <a16:creationId xmlns:a16="http://schemas.microsoft.com/office/drawing/2014/main" id="{C6D80E02-42E4-63CE-E159-309F76855DA5}"/>
              </a:ext>
            </a:extLst>
          </p:cNvPr>
          <p:cNvPicPr>
            <a:picLocks noChangeAspect="1"/>
          </p:cNvPicPr>
          <p:nvPr/>
        </p:nvPicPr>
        <p:blipFill>
          <a:blip r:embed="rId2"/>
          <a:stretch>
            <a:fillRect/>
          </a:stretch>
        </p:blipFill>
        <p:spPr>
          <a:xfrm>
            <a:off x="3209269" y="1196013"/>
            <a:ext cx="2517796" cy="526107"/>
          </a:xfrm>
          <a:prstGeom prst="rect">
            <a:avLst/>
          </a:prstGeom>
        </p:spPr>
      </p:pic>
    </p:spTree>
    <p:extLst>
      <p:ext uri="{BB962C8B-B14F-4D97-AF65-F5344CB8AC3E}">
        <p14:creationId xmlns:p14="http://schemas.microsoft.com/office/powerpoint/2010/main" val="700825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C993-4526-1A8B-AB18-BDC64F0A7C6E}"/>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Why Telematics</a:t>
            </a:r>
          </a:p>
        </p:txBody>
      </p:sp>
      <p:sp>
        <p:nvSpPr>
          <p:cNvPr id="4" name="Content Placeholder 3">
            <a:extLst>
              <a:ext uri="{FF2B5EF4-FFF2-40B4-BE49-F238E27FC236}">
                <a16:creationId xmlns:a16="http://schemas.microsoft.com/office/drawing/2014/main" id="{22094741-F2F2-8501-0FB4-FE78A9EC7DA4}"/>
              </a:ext>
            </a:extLst>
          </p:cNvPr>
          <p:cNvSpPr>
            <a:spLocks noGrp="1"/>
          </p:cNvSpPr>
          <p:nvPr>
            <p:ph sz="half" idx="2"/>
          </p:nvPr>
        </p:nvSpPr>
        <p:spPr/>
        <p:txBody>
          <a:bodyPr/>
          <a:lstStyle/>
          <a:p>
            <a:r>
              <a:rPr lang="en-US" dirty="0"/>
              <a:t>Telematics systems provide three core benefits…</a:t>
            </a:r>
          </a:p>
          <a:p>
            <a:pPr lvl="1"/>
            <a:r>
              <a:rPr lang="en-US" dirty="0"/>
              <a:t>Improved profitability.</a:t>
            </a:r>
          </a:p>
          <a:p>
            <a:pPr lvl="1"/>
            <a:r>
              <a:rPr lang="en-US" dirty="0"/>
              <a:t>Improved safety.</a:t>
            </a:r>
          </a:p>
          <a:p>
            <a:pPr lvl="1"/>
            <a:r>
              <a:rPr lang="en-US" dirty="0"/>
              <a:t>Fleet visibility &amp; utilization.</a:t>
            </a:r>
          </a:p>
        </p:txBody>
      </p:sp>
    </p:spTree>
    <p:extLst>
      <p:ext uri="{BB962C8B-B14F-4D97-AF65-F5344CB8AC3E}">
        <p14:creationId xmlns:p14="http://schemas.microsoft.com/office/powerpoint/2010/main" val="418307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A5FB-2C2A-89EB-6A0A-74D8CE05D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04582-5D38-6D10-1AA8-59F2A60F9305}"/>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Why Elevate</a:t>
            </a:r>
          </a:p>
        </p:txBody>
      </p:sp>
      <p:sp>
        <p:nvSpPr>
          <p:cNvPr id="4" name="Content Placeholder 3">
            <a:extLst>
              <a:ext uri="{FF2B5EF4-FFF2-40B4-BE49-F238E27FC236}">
                <a16:creationId xmlns:a16="http://schemas.microsoft.com/office/drawing/2014/main" id="{EFE9F0EB-4E07-B33A-5F58-8140913FB05C}"/>
              </a:ext>
            </a:extLst>
          </p:cNvPr>
          <p:cNvSpPr>
            <a:spLocks noGrp="1"/>
          </p:cNvSpPr>
          <p:nvPr>
            <p:ph sz="half" idx="2"/>
          </p:nvPr>
        </p:nvSpPr>
        <p:spPr/>
        <p:txBody>
          <a:bodyPr/>
          <a:lstStyle/>
          <a:p>
            <a:r>
              <a:rPr lang="en-US" dirty="0"/>
              <a:t>Traditional telematics systems have been taken from on-road products which has created barriers to adoption for off road fleets. </a:t>
            </a:r>
            <a:br>
              <a:rPr lang="en-US" dirty="0"/>
            </a:br>
            <a:endParaRPr lang="en-US" dirty="0"/>
          </a:p>
          <a:p>
            <a:r>
              <a:rPr lang="en-US" dirty="0"/>
              <a:t>Barriers such as monitoring too many and not the right data points, excessive data costs, monthly license fees, and more. </a:t>
            </a:r>
            <a:br>
              <a:rPr lang="en-US" dirty="0"/>
            </a:br>
            <a:endParaRPr lang="en-US" dirty="0"/>
          </a:p>
          <a:p>
            <a:r>
              <a:rPr lang="en-US" dirty="0"/>
              <a:t>Combining customer feedback and the expertise of our Skyjack product support and engineering teams, we have identified and optimized the most important data for our machines.</a:t>
            </a:r>
          </a:p>
        </p:txBody>
      </p:sp>
    </p:spTree>
    <p:extLst>
      <p:ext uri="{BB962C8B-B14F-4D97-AF65-F5344CB8AC3E}">
        <p14:creationId xmlns:p14="http://schemas.microsoft.com/office/powerpoint/2010/main" val="2023357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8F0A4-2946-131A-B85C-886BCD716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0D500-8BC5-A59D-32AD-AC230970A033}"/>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Elevate Telematics Delivers ROI</a:t>
            </a:r>
          </a:p>
        </p:txBody>
      </p:sp>
      <p:grpSp>
        <p:nvGrpSpPr>
          <p:cNvPr id="4" name="Group 3">
            <a:extLst>
              <a:ext uri="{FF2B5EF4-FFF2-40B4-BE49-F238E27FC236}">
                <a16:creationId xmlns:a16="http://schemas.microsoft.com/office/drawing/2014/main" id="{FF1DA6B9-BA5E-4BB4-F686-56A5F683CF01}"/>
              </a:ext>
            </a:extLst>
          </p:cNvPr>
          <p:cNvGrpSpPr/>
          <p:nvPr/>
        </p:nvGrpSpPr>
        <p:grpSpPr>
          <a:xfrm>
            <a:off x="1147572" y="1804919"/>
            <a:ext cx="7075968" cy="3240771"/>
            <a:chOff x="1147572" y="1804919"/>
            <a:chExt cx="7075968" cy="3240771"/>
          </a:xfrm>
        </p:grpSpPr>
        <p:pic>
          <p:nvPicPr>
            <p:cNvPr id="9" name="Picture 8">
              <a:extLst>
                <a:ext uri="{FF2B5EF4-FFF2-40B4-BE49-F238E27FC236}">
                  <a16:creationId xmlns:a16="http://schemas.microsoft.com/office/drawing/2014/main" id="{BC9A352B-ED0F-AC0E-6A48-1BC632919B03}"/>
                </a:ext>
              </a:extLst>
            </p:cNvPr>
            <p:cNvPicPr>
              <a:picLocks noChangeAspect="1"/>
            </p:cNvPicPr>
            <p:nvPr/>
          </p:nvPicPr>
          <p:blipFill>
            <a:blip r:embed="rId3"/>
            <a:stretch>
              <a:fillRect/>
            </a:stretch>
          </p:blipFill>
          <p:spPr>
            <a:xfrm>
              <a:off x="1147572" y="1804919"/>
              <a:ext cx="7075968" cy="3240771"/>
            </a:xfrm>
            <a:prstGeom prst="rect">
              <a:avLst/>
            </a:prstGeom>
          </p:spPr>
        </p:pic>
        <p:sp>
          <p:nvSpPr>
            <p:cNvPr id="3" name="TextBox 2">
              <a:extLst>
                <a:ext uri="{FF2B5EF4-FFF2-40B4-BE49-F238E27FC236}">
                  <a16:creationId xmlns:a16="http://schemas.microsoft.com/office/drawing/2014/main" id="{42719DAB-7E6F-CE05-3F4E-E9C6022B9AC3}"/>
                </a:ext>
              </a:extLst>
            </p:cNvPr>
            <p:cNvSpPr txBox="1"/>
            <p:nvPr/>
          </p:nvSpPr>
          <p:spPr>
            <a:xfrm>
              <a:off x="5954574" y="3906317"/>
              <a:ext cx="619080" cy="215444"/>
            </a:xfrm>
            <a:prstGeom prst="rect">
              <a:avLst/>
            </a:prstGeom>
            <a:noFill/>
          </p:spPr>
          <p:txBody>
            <a:bodyPr wrap="none" rtlCol="0">
              <a:spAutoFit/>
            </a:bodyPr>
            <a:lstStyle/>
            <a:p>
              <a:r>
                <a:rPr lang="en-US" sz="800" b="1" dirty="0">
                  <a:solidFill>
                    <a:schemeClr val="bg1">
                      <a:lumMod val="50000"/>
                    </a:schemeClr>
                  </a:solidFill>
                </a:rPr>
                <a:t>(Optional)</a:t>
              </a:r>
            </a:p>
          </p:txBody>
        </p:sp>
      </p:grpSp>
    </p:spTree>
    <p:extLst>
      <p:ext uri="{BB962C8B-B14F-4D97-AF65-F5344CB8AC3E}">
        <p14:creationId xmlns:p14="http://schemas.microsoft.com/office/powerpoint/2010/main" val="362151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F05B-9E69-5633-BD5B-0EBD649B1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31626-3A24-3C4F-DAE6-A142159D6F77}"/>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Reduce Trips to Site</a:t>
            </a:r>
          </a:p>
        </p:txBody>
      </p:sp>
      <p:sp>
        <p:nvSpPr>
          <p:cNvPr id="4" name="Content Placeholder 3">
            <a:extLst>
              <a:ext uri="{FF2B5EF4-FFF2-40B4-BE49-F238E27FC236}">
                <a16:creationId xmlns:a16="http://schemas.microsoft.com/office/drawing/2014/main" id="{0A96FCA2-30E7-4E06-4BF5-FFF4DD90119E}"/>
              </a:ext>
            </a:extLst>
          </p:cNvPr>
          <p:cNvSpPr>
            <a:spLocks noGrp="1"/>
          </p:cNvSpPr>
          <p:nvPr>
            <p:ph sz="half" idx="2"/>
          </p:nvPr>
        </p:nvSpPr>
        <p:spPr/>
        <p:txBody>
          <a:bodyPr/>
          <a:lstStyle/>
          <a:p>
            <a:r>
              <a:rPr lang="en-US" dirty="0" err="1"/>
              <a:t>Skyjack’s</a:t>
            </a:r>
            <a:r>
              <a:rPr lang="en-US" dirty="0"/>
              <a:t> READY TO OPERATE…</a:t>
            </a:r>
            <a:br>
              <a:rPr lang="en-US" dirty="0"/>
            </a:br>
            <a:endParaRPr lang="en-US" dirty="0"/>
          </a:p>
          <a:p>
            <a:r>
              <a:rPr lang="en-US" dirty="0"/>
              <a:t>Shorten phone calls, reduce visits to site and reduce cost by remotely identifying operator error. Indicates machine settings: </a:t>
            </a:r>
          </a:p>
        </p:txBody>
      </p:sp>
      <p:pic>
        <p:nvPicPr>
          <p:cNvPr id="5" name="Picture 4">
            <a:extLst>
              <a:ext uri="{FF2B5EF4-FFF2-40B4-BE49-F238E27FC236}">
                <a16:creationId xmlns:a16="http://schemas.microsoft.com/office/drawing/2014/main" id="{AFE0477D-894E-9AF9-7A9F-0E86A6366AD5}"/>
              </a:ext>
            </a:extLst>
          </p:cNvPr>
          <p:cNvPicPr>
            <a:picLocks noChangeAspect="1"/>
          </p:cNvPicPr>
          <p:nvPr/>
        </p:nvPicPr>
        <p:blipFill>
          <a:blip r:embed="rId3"/>
          <a:stretch>
            <a:fillRect/>
          </a:stretch>
        </p:blipFill>
        <p:spPr>
          <a:xfrm>
            <a:off x="1414271" y="3280907"/>
            <a:ext cx="5748529" cy="1488507"/>
          </a:xfrm>
          <a:prstGeom prst="rect">
            <a:avLst/>
          </a:prstGeom>
          <a:effectLst>
            <a:softEdge rad="63500"/>
          </a:effectLst>
        </p:spPr>
      </p:pic>
    </p:spTree>
    <p:extLst>
      <p:ext uri="{BB962C8B-B14F-4D97-AF65-F5344CB8AC3E}">
        <p14:creationId xmlns:p14="http://schemas.microsoft.com/office/powerpoint/2010/main" val="646192715"/>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Props1.xml><?xml version="1.0" encoding="utf-8"?>
<ds:datastoreItem xmlns:ds="http://schemas.openxmlformats.org/officeDocument/2006/customXml" ds:itemID="{65813607-0EB7-4ABE-BFDF-0BF7EA72AC4A}">
  <ds:schemaRefs>
    <ds:schemaRef ds:uri="http://schemas.microsoft.com/office/2006/metadata/longProperties"/>
  </ds:schemaRefs>
</ds:datastoreItem>
</file>

<file path=customXml/itemProps2.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4951</TotalTime>
  <Words>672</Words>
  <Application>Microsoft Office PowerPoint</Application>
  <PresentationFormat>On-screen Show (16:9)</PresentationFormat>
  <Paragraphs>63</Paragraphs>
  <Slides>20</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Arial Narrow</vt:lpstr>
      <vt:lpstr>Calibri</vt:lpstr>
      <vt:lpstr>Wingdings</vt:lpstr>
      <vt:lpstr>Office Theme</vt:lpstr>
      <vt:lpstr>1_Linamar Template January 2022</vt:lpstr>
      <vt:lpstr>PowerPoint Presentation</vt:lpstr>
      <vt:lpstr>Elevate Telematics</vt:lpstr>
      <vt:lpstr>PowerPoint Presentation</vt:lpstr>
      <vt:lpstr>PowerPoint Presentation</vt:lpstr>
      <vt:lpstr>PowerPoint Presentation</vt:lpstr>
      <vt:lpstr>Why Telematics</vt:lpstr>
      <vt:lpstr>Why Elevate</vt:lpstr>
      <vt:lpstr>Elevate Telematics Delivers ROI</vt:lpstr>
      <vt:lpstr>Reduce Trips to Site</vt:lpstr>
      <vt:lpstr>Increase Revenue</vt:lpstr>
      <vt:lpstr>Protect Your Assets</vt:lpstr>
      <vt:lpstr>Stop Service Calls Before They Start</vt:lpstr>
      <vt:lpstr>Save Time and Money</vt:lpstr>
      <vt:lpstr>PowerPoint Presentation</vt:lpstr>
      <vt:lpstr>Rental Software Integration</vt:lpstr>
      <vt:lpstr>PowerPoint Presentation</vt:lpstr>
      <vt:lpstr>PowerPoint Presentation</vt:lpstr>
      <vt:lpstr>PowerPoint Presentation</vt:lpstr>
      <vt:lpstr>PowerPoint Presentation</vt:lpstr>
      <vt:lpstr>PowerPoint Presentation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129</cp:revision>
  <dcterms:created xsi:type="dcterms:W3CDTF">2012-05-03T14:04:01Z</dcterms:created>
  <dcterms:modified xsi:type="dcterms:W3CDTF">2025-02-10T21:52:26Z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